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6"/>
  </p:notesMasterIdLst>
  <p:handoutMasterIdLst>
    <p:handoutMasterId r:id="rId47"/>
  </p:handoutMasterIdLst>
  <p:sldIdLst>
    <p:sldId id="256" r:id="rId6"/>
    <p:sldId id="840" r:id="rId7"/>
    <p:sldId id="874" r:id="rId8"/>
    <p:sldId id="877" r:id="rId9"/>
    <p:sldId id="883" r:id="rId10"/>
    <p:sldId id="797" r:id="rId11"/>
    <p:sldId id="822" r:id="rId12"/>
    <p:sldId id="879" r:id="rId13"/>
    <p:sldId id="326" r:id="rId14"/>
    <p:sldId id="889" r:id="rId15"/>
    <p:sldId id="321" r:id="rId16"/>
    <p:sldId id="871" r:id="rId17"/>
    <p:sldId id="302" r:id="rId18"/>
    <p:sldId id="894" r:id="rId19"/>
    <p:sldId id="807" r:id="rId20"/>
    <p:sldId id="880" r:id="rId21"/>
    <p:sldId id="763" r:id="rId22"/>
    <p:sldId id="890" r:id="rId23"/>
    <p:sldId id="887" r:id="rId24"/>
    <p:sldId id="2451" r:id="rId25"/>
    <p:sldId id="2450" r:id="rId26"/>
    <p:sldId id="2385" r:id="rId27"/>
    <p:sldId id="2387" r:id="rId28"/>
    <p:sldId id="2452" r:id="rId29"/>
    <p:sldId id="841" r:id="rId30"/>
    <p:sldId id="881" r:id="rId31"/>
    <p:sldId id="885" r:id="rId32"/>
    <p:sldId id="350" r:id="rId33"/>
    <p:sldId id="794" r:id="rId34"/>
    <p:sldId id="312" r:id="rId35"/>
    <p:sldId id="837" r:id="rId36"/>
    <p:sldId id="888" r:id="rId37"/>
    <p:sldId id="891" r:id="rId38"/>
    <p:sldId id="838" r:id="rId39"/>
    <p:sldId id="872" r:id="rId40"/>
    <p:sldId id="2383" r:id="rId41"/>
    <p:sldId id="2447" r:id="rId42"/>
    <p:sldId id="2438" r:id="rId43"/>
    <p:sldId id="2440" r:id="rId44"/>
    <p:sldId id="244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ESTA María José, EXD" initials="CMJE" lastIdx="6" clrIdx="0">
    <p:extLst>
      <p:ext uri="{19B8F6BF-5375-455C-9EA6-DF929625EA0E}">
        <p15:presenceInfo xmlns:p15="http://schemas.microsoft.com/office/powerpoint/2012/main" userId="S-1-5-21-2146598497-832928401-1254845835-238282" providerId="AD"/>
      </p:ext>
    </p:extLst>
  </p:cmAuthor>
  <p:cmAuthor id="2" name="STAUB Valentine, SGE" initials="SVS" lastIdx="8" clrIdx="1">
    <p:extLst>
      <p:ext uri="{19B8F6BF-5375-455C-9EA6-DF929625EA0E}">
        <p15:presenceInfo xmlns:p15="http://schemas.microsoft.com/office/powerpoint/2012/main" userId="S-1-5-21-2146598497-832928401-1254845835-1749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70AD47"/>
    <a:srgbClr val="1D6295"/>
    <a:srgbClr val="02619A"/>
    <a:srgbClr val="2FAC66"/>
    <a:srgbClr val="86CFC4"/>
    <a:srgbClr val="ECEBE4"/>
    <a:srgbClr val="53A3DF"/>
    <a:srgbClr val="EEEDE7"/>
    <a:srgbClr val="335B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72613" autoAdjust="0"/>
  </p:normalViewPr>
  <p:slideViewPr>
    <p:cSldViewPr snapToGrid="0">
      <p:cViewPr varScale="1">
        <p:scale>
          <a:sx n="62" d="100"/>
          <a:sy n="62" d="100"/>
        </p:scale>
        <p:origin x="1478"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1656"/>
    </p:cViewPr>
  </p:sorterViewPr>
  <p:notesViewPr>
    <p:cSldViewPr snapToGrid="0">
      <p:cViewPr varScale="1">
        <p:scale>
          <a:sx n="56" d="100"/>
          <a:sy n="56" d="100"/>
        </p:scale>
        <p:origin x="204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1" dirty="0"/>
              <a:t>Is each major infrastructure undertaking backed by an assessment of public integrity risks, identifying as a minimum specific types of relevant integrity breaches, the actors likely to be involved, as well as the expected likelihood and impact if the risk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never (0% of the time)</c:v>
                </c:pt>
                <c:pt idx="1">
                  <c:v>Yes, seldom (less than 50% of the time)</c:v>
                </c:pt>
                <c:pt idx="2">
                  <c:v>Yes, sometimes (around 50% of the time)</c:v>
                </c:pt>
                <c:pt idx="3">
                  <c:v>Yes, in most cases (more than 50% of the time)</c:v>
                </c:pt>
                <c:pt idx="4">
                  <c:v>Yes, always (100% of the time)</c:v>
                </c:pt>
              </c:strCache>
            </c:strRef>
          </c:cat>
          <c:val>
            <c:numRef>
              <c:f>Sheet1!$B$2:$B$6</c:f>
              <c:numCache>
                <c:formatCode>General</c:formatCode>
                <c:ptCount val="5"/>
                <c:pt idx="0">
                  <c:v>9</c:v>
                </c:pt>
                <c:pt idx="1">
                  <c:v>3</c:v>
                </c:pt>
                <c:pt idx="2">
                  <c:v>5</c:v>
                </c:pt>
                <c:pt idx="3">
                  <c:v>6</c:v>
                </c:pt>
                <c:pt idx="4">
                  <c:v>6</c:v>
                </c:pt>
              </c:numCache>
            </c:numRef>
          </c:val>
          <c:extLst>
            <c:ext xmlns:c16="http://schemas.microsoft.com/office/drawing/2014/chart" uri="{C3380CC4-5D6E-409C-BE32-E72D297353CC}">
              <c16:uniqueId val="{00000000-A1E3-40F4-A78F-03009728F8BD}"/>
            </c:ext>
          </c:extLst>
        </c:ser>
        <c:dLbls>
          <c:showLegendKey val="0"/>
          <c:showVal val="0"/>
          <c:showCatName val="0"/>
          <c:showSerName val="0"/>
          <c:showPercent val="0"/>
          <c:showBubbleSize val="0"/>
        </c:dLbls>
        <c:gapWidth val="182"/>
        <c:axId val="1991190224"/>
        <c:axId val="1502910816"/>
      </c:barChart>
      <c:catAx>
        <c:axId val="199119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02910816"/>
        <c:crosses val="autoZero"/>
        <c:auto val="1"/>
        <c:lblAlgn val="ctr"/>
        <c:lblOffset val="100"/>
        <c:noMultiLvlLbl val="0"/>
      </c:catAx>
      <c:valAx>
        <c:axId val="1502910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1190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76417-DEDF-4C8D-8002-E1D26F72D14B}"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94A514EB-C92F-4AEF-BF6D-FE25E6A8FB21}">
      <dgm:prSet phldrT="[Text]" custT="1"/>
      <dgm:spPr>
        <a:solidFill>
          <a:schemeClr val="accent4">
            <a:lumMod val="75000"/>
          </a:schemeClr>
        </a:solidFill>
      </dgm:spPr>
      <dgm:t>
        <a:bodyPr/>
        <a:lstStyle/>
        <a:p>
          <a:r>
            <a:rPr lang="en-GB" sz="1400" b="1" dirty="0">
              <a:solidFill>
                <a:schemeClr val="bg1"/>
              </a:solidFill>
              <a:latin typeface="Calibri" panose="020F0502020204030204" pitchFamily="34" charset="0"/>
              <a:cs typeface="Calibri" panose="020F0502020204030204" pitchFamily="34" charset="0"/>
            </a:rPr>
            <a:t>2) Better governance to strengthen efficiency, fight corruption &amp; build citizen trust</a:t>
          </a:r>
          <a:endParaRPr lang="en-US" sz="1400" b="1" dirty="0">
            <a:solidFill>
              <a:schemeClr val="bg1"/>
            </a:solidFill>
            <a:latin typeface="Calibri" panose="020F0502020204030204" pitchFamily="34" charset="0"/>
            <a:cs typeface="Calibri" panose="020F0502020204030204" pitchFamily="34" charset="0"/>
          </a:endParaRPr>
        </a:p>
      </dgm:t>
    </dgm:pt>
    <dgm:pt modelId="{A4991173-EFE6-43B4-B4E9-F6E9FAB0E80A}" type="parTrans" cxnId="{1BFFAAEE-74FE-403C-BFB8-22D4BBD31644}">
      <dgm:prSet/>
      <dgm:spPr/>
      <dgm:t>
        <a:bodyPr/>
        <a:lstStyle/>
        <a:p>
          <a:endParaRPr lang="en-US"/>
        </a:p>
      </dgm:t>
    </dgm:pt>
    <dgm:pt modelId="{56CB46D3-19F9-4D1F-B8FA-2EAC7760AB04}" type="sibTrans" cxnId="{1BFFAAEE-74FE-403C-BFB8-22D4BBD31644}">
      <dgm:prSet/>
      <dgm:spPr/>
      <dgm:t>
        <a:bodyPr/>
        <a:lstStyle/>
        <a:p>
          <a:endParaRPr lang="en-US"/>
        </a:p>
      </dgm:t>
    </dgm:pt>
    <dgm:pt modelId="{10CE1BC2-D860-4689-9677-32E39FE8E666}">
      <dgm:prSet phldrT="[Text]" custT="1"/>
      <dgm:spPr>
        <a:solidFill>
          <a:schemeClr val="accent3">
            <a:lumMod val="50000"/>
          </a:schemeClr>
        </a:solidFill>
      </dgm:spPr>
      <dgm:t>
        <a:bodyPr/>
        <a:lstStyle/>
        <a:p>
          <a:r>
            <a:rPr lang="en-GB" sz="1400" b="1" dirty="0">
              <a:solidFill>
                <a:schemeClr val="bg1"/>
              </a:solidFill>
              <a:latin typeface="Calibri" panose="020F0502020204030204" pitchFamily="34" charset="0"/>
              <a:cs typeface="Calibri" panose="020F0502020204030204" pitchFamily="34" charset="0"/>
            </a:rPr>
            <a:t>3) A project pipeline that attracts innovative &amp; sustainable financing</a:t>
          </a:r>
          <a:endParaRPr lang="en-US" sz="1400" b="1" dirty="0">
            <a:solidFill>
              <a:schemeClr val="bg1"/>
            </a:solidFill>
            <a:latin typeface="Calibri" panose="020F0502020204030204" pitchFamily="34" charset="0"/>
            <a:cs typeface="Calibri" panose="020F0502020204030204" pitchFamily="34" charset="0"/>
          </a:endParaRPr>
        </a:p>
      </dgm:t>
    </dgm:pt>
    <dgm:pt modelId="{B75A6C34-A22C-42BF-8C75-CA81663BFBA9}" type="parTrans" cxnId="{BF864D96-41F3-4691-98E3-953EA80612CA}">
      <dgm:prSet/>
      <dgm:spPr/>
      <dgm:t>
        <a:bodyPr/>
        <a:lstStyle/>
        <a:p>
          <a:endParaRPr lang="en-US"/>
        </a:p>
      </dgm:t>
    </dgm:pt>
    <dgm:pt modelId="{D4C317F5-1DF7-42AE-9409-3098DD4E8269}" type="sibTrans" cxnId="{BF864D96-41F3-4691-98E3-953EA80612CA}">
      <dgm:prSet/>
      <dgm:spPr/>
      <dgm:t>
        <a:bodyPr/>
        <a:lstStyle/>
        <a:p>
          <a:endParaRPr lang="en-US"/>
        </a:p>
      </dgm:t>
    </dgm:pt>
    <dgm:pt modelId="{EEB1032C-EE20-41E3-B993-AF8030F691B3}">
      <dgm:prSet phldrT="[Text]" custT="1"/>
      <dgm:spPr>
        <a:solidFill>
          <a:schemeClr val="accent1">
            <a:lumMod val="50000"/>
          </a:schemeClr>
        </a:solidFill>
        <a:ln>
          <a:solidFill>
            <a:srgbClr val="1D6295"/>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Calibri" panose="020F0502020204030204" pitchFamily="34" charset="0"/>
              <a:cs typeface="Calibri" panose="020F0502020204030204" pitchFamily="34" charset="0"/>
            </a:rPr>
            <a:t>4) Multi-level governance for sustainability &amp; addressing regional imbalances</a:t>
          </a:r>
        </a:p>
      </dgm:t>
    </dgm:pt>
    <dgm:pt modelId="{D6BB1CEC-2F97-4C82-A67A-FC12354B12A3}" type="parTrans" cxnId="{FD26AF18-AF45-45C1-903A-2C0886651F3A}">
      <dgm:prSet/>
      <dgm:spPr/>
      <dgm:t>
        <a:bodyPr/>
        <a:lstStyle/>
        <a:p>
          <a:endParaRPr lang="en-US"/>
        </a:p>
      </dgm:t>
    </dgm:pt>
    <dgm:pt modelId="{C397FAB7-7935-411C-9700-C3819545A564}" type="sibTrans" cxnId="{FD26AF18-AF45-45C1-903A-2C0886651F3A}">
      <dgm:prSet/>
      <dgm:spPr/>
      <dgm:t>
        <a:bodyPr/>
        <a:lstStyle/>
        <a:p>
          <a:endParaRPr lang="en-US"/>
        </a:p>
      </dgm:t>
    </dgm:pt>
    <dgm:pt modelId="{0240B6B8-A80A-4C67-814F-573C1C0267B5}">
      <dgm:prSet phldrT="[Text]" custT="1"/>
      <dgm:spPr>
        <a:solidFill>
          <a:schemeClr val="accent3">
            <a:lumMod val="75000"/>
          </a:schemeClr>
        </a:solidFill>
      </dgm:spPr>
      <dgm:t>
        <a:bodyPr/>
        <a:lstStyle/>
        <a:p>
          <a:r>
            <a:rPr lang="en-US" sz="1400" b="1" dirty="0">
              <a:solidFill>
                <a:schemeClr val="bg1"/>
              </a:solidFill>
              <a:latin typeface="Calibri" panose="020F0502020204030204" pitchFamily="34" charset="0"/>
              <a:cs typeface="Calibri" panose="020F0502020204030204" pitchFamily="34" charset="0"/>
            </a:rPr>
            <a:t>1) Green &amp; resilient infrastructure for Sustainable &amp; Inclusive Growth</a:t>
          </a:r>
        </a:p>
      </dgm:t>
    </dgm:pt>
    <dgm:pt modelId="{1C0EF0AF-DA88-4751-8A20-96C6CCB666D3}" type="sibTrans" cxnId="{5BBB5482-F07B-438D-88EE-442569213E9E}">
      <dgm:prSet/>
      <dgm:spPr/>
      <dgm:t>
        <a:bodyPr/>
        <a:lstStyle/>
        <a:p>
          <a:endParaRPr lang="en-US"/>
        </a:p>
      </dgm:t>
    </dgm:pt>
    <dgm:pt modelId="{F4112B65-FA4F-4E55-AA6A-7AF104E1D453}" type="parTrans" cxnId="{5BBB5482-F07B-438D-88EE-442569213E9E}">
      <dgm:prSet/>
      <dgm:spPr/>
      <dgm:t>
        <a:bodyPr/>
        <a:lstStyle/>
        <a:p>
          <a:endParaRPr lang="en-US"/>
        </a:p>
      </dgm:t>
    </dgm:pt>
    <dgm:pt modelId="{BB10837A-24C6-4500-B468-5746992C448C}" type="pres">
      <dgm:prSet presAssocID="{83376417-DEDF-4C8D-8002-E1D26F72D14B}" presName="matrix" presStyleCnt="0">
        <dgm:presLayoutVars>
          <dgm:chMax val="1"/>
          <dgm:dir/>
          <dgm:resizeHandles val="exact"/>
        </dgm:presLayoutVars>
      </dgm:prSet>
      <dgm:spPr/>
    </dgm:pt>
    <dgm:pt modelId="{EAEC36FA-F10C-4F23-B133-54A149A22ED8}" type="pres">
      <dgm:prSet presAssocID="{83376417-DEDF-4C8D-8002-E1D26F72D14B}" presName="diamond" presStyleLbl="bgShp" presStyleIdx="0" presStyleCnt="1" custLinFactNeighborX="3592"/>
      <dgm:spPr>
        <a:solidFill>
          <a:srgbClr val="86CFC4"/>
        </a:solidFill>
      </dgm:spPr>
    </dgm:pt>
    <dgm:pt modelId="{6C6CE56C-2B06-4677-8393-FCB94C102B39}" type="pres">
      <dgm:prSet presAssocID="{83376417-DEDF-4C8D-8002-E1D26F72D14B}" presName="quad1" presStyleLbl="node1" presStyleIdx="0" presStyleCnt="4" custLinFactNeighborX="732" custLinFactNeighborY="992">
        <dgm:presLayoutVars>
          <dgm:chMax val="0"/>
          <dgm:chPref val="0"/>
          <dgm:bulletEnabled val="1"/>
        </dgm:presLayoutVars>
      </dgm:prSet>
      <dgm:spPr/>
    </dgm:pt>
    <dgm:pt modelId="{E032175A-759B-4AA0-8AB9-5B6C8261E069}" type="pres">
      <dgm:prSet presAssocID="{83376417-DEDF-4C8D-8002-E1D26F72D14B}" presName="quad2" presStyleLbl="node1" presStyleIdx="1" presStyleCnt="4">
        <dgm:presLayoutVars>
          <dgm:chMax val="0"/>
          <dgm:chPref val="0"/>
          <dgm:bulletEnabled val="1"/>
        </dgm:presLayoutVars>
      </dgm:prSet>
      <dgm:spPr/>
    </dgm:pt>
    <dgm:pt modelId="{8C8F1017-943C-4596-9651-638870C4A2DD}" type="pres">
      <dgm:prSet presAssocID="{83376417-DEDF-4C8D-8002-E1D26F72D14B}" presName="quad3" presStyleLbl="node1" presStyleIdx="2" presStyleCnt="4">
        <dgm:presLayoutVars>
          <dgm:chMax val="0"/>
          <dgm:chPref val="0"/>
          <dgm:bulletEnabled val="1"/>
        </dgm:presLayoutVars>
      </dgm:prSet>
      <dgm:spPr/>
    </dgm:pt>
    <dgm:pt modelId="{051D035A-BC21-4052-9B43-755A4D0B4870}" type="pres">
      <dgm:prSet presAssocID="{83376417-DEDF-4C8D-8002-E1D26F72D14B}" presName="quad4" presStyleLbl="node1" presStyleIdx="3" presStyleCnt="4">
        <dgm:presLayoutVars>
          <dgm:chMax val="0"/>
          <dgm:chPref val="0"/>
          <dgm:bulletEnabled val="1"/>
        </dgm:presLayoutVars>
      </dgm:prSet>
      <dgm:spPr/>
    </dgm:pt>
  </dgm:ptLst>
  <dgm:cxnLst>
    <dgm:cxn modelId="{FD26AF18-AF45-45C1-903A-2C0886651F3A}" srcId="{83376417-DEDF-4C8D-8002-E1D26F72D14B}" destId="{EEB1032C-EE20-41E3-B993-AF8030F691B3}" srcOrd="3" destOrd="0" parTransId="{D6BB1CEC-2F97-4C82-A67A-FC12354B12A3}" sibTransId="{C397FAB7-7935-411C-9700-C3819545A564}"/>
    <dgm:cxn modelId="{409E004E-A92D-4C8C-B555-5DE183619B5D}" type="presOf" srcId="{94A514EB-C92F-4AEF-BF6D-FE25E6A8FB21}" destId="{E032175A-759B-4AA0-8AB9-5B6C8261E069}" srcOrd="0" destOrd="0" presId="urn:microsoft.com/office/officeart/2005/8/layout/matrix3"/>
    <dgm:cxn modelId="{5BBB5482-F07B-438D-88EE-442569213E9E}" srcId="{83376417-DEDF-4C8D-8002-E1D26F72D14B}" destId="{0240B6B8-A80A-4C67-814F-573C1C0267B5}" srcOrd="0" destOrd="0" parTransId="{F4112B65-FA4F-4E55-AA6A-7AF104E1D453}" sibTransId="{1C0EF0AF-DA88-4751-8A20-96C6CCB666D3}"/>
    <dgm:cxn modelId="{BF864D96-41F3-4691-98E3-953EA80612CA}" srcId="{83376417-DEDF-4C8D-8002-E1D26F72D14B}" destId="{10CE1BC2-D860-4689-9677-32E39FE8E666}" srcOrd="2" destOrd="0" parTransId="{B75A6C34-A22C-42BF-8C75-CA81663BFBA9}" sibTransId="{D4C317F5-1DF7-42AE-9409-3098DD4E8269}"/>
    <dgm:cxn modelId="{D330C8BC-A7A3-4AAE-89D0-9653A052FDB4}" type="presOf" srcId="{EEB1032C-EE20-41E3-B993-AF8030F691B3}" destId="{051D035A-BC21-4052-9B43-755A4D0B4870}" srcOrd="0" destOrd="0" presId="urn:microsoft.com/office/officeart/2005/8/layout/matrix3"/>
    <dgm:cxn modelId="{1C502CCC-33E9-47DD-8B7A-858FCDF1814F}" type="presOf" srcId="{10CE1BC2-D860-4689-9677-32E39FE8E666}" destId="{8C8F1017-943C-4596-9651-638870C4A2DD}" srcOrd="0" destOrd="0" presId="urn:microsoft.com/office/officeart/2005/8/layout/matrix3"/>
    <dgm:cxn modelId="{02CB7FD3-F119-4961-ACE6-3A20B821E20B}" type="presOf" srcId="{83376417-DEDF-4C8D-8002-E1D26F72D14B}" destId="{BB10837A-24C6-4500-B468-5746992C448C}" srcOrd="0" destOrd="0" presId="urn:microsoft.com/office/officeart/2005/8/layout/matrix3"/>
    <dgm:cxn modelId="{EA97F0D9-3C4C-4CFD-9541-9F2D79CAF190}" type="presOf" srcId="{0240B6B8-A80A-4C67-814F-573C1C0267B5}" destId="{6C6CE56C-2B06-4677-8393-FCB94C102B39}" srcOrd="0" destOrd="0" presId="urn:microsoft.com/office/officeart/2005/8/layout/matrix3"/>
    <dgm:cxn modelId="{1BFFAAEE-74FE-403C-BFB8-22D4BBD31644}" srcId="{83376417-DEDF-4C8D-8002-E1D26F72D14B}" destId="{94A514EB-C92F-4AEF-BF6D-FE25E6A8FB21}" srcOrd="1" destOrd="0" parTransId="{A4991173-EFE6-43B4-B4E9-F6E9FAB0E80A}" sibTransId="{56CB46D3-19F9-4D1F-B8FA-2EAC7760AB04}"/>
    <dgm:cxn modelId="{3162563C-6CD5-4A0B-9DE2-3BF61BA08606}" type="presParOf" srcId="{BB10837A-24C6-4500-B468-5746992C448C}" destId="{EAEC36FA-F10C-4F23-B133-54A149A22ED8}" srcOrd="0" destOrd="0" presId="urn:microsoft.com/office/officeart/2005/8/layout/matrix3"/>
    <dgm:cxn modelId="{9DCF4135-2D73-47B0-81BE-87CE53E7B745}" type="presParOf" srcId="{BB10837A-24C6-4500-B468-5746992C448C}" destId="{6C6CE56C-2B06-4677-8393-FCB94C102B39}" srcOrd="1" destOrd="0" presId="urn:microsoft.com/office/officeart/2005/8/layout/matrix3"/>
    <dgm:cxn modelId="{10DDCC9D-80D7-4A25-A444-D49294CC7E69}" type="presParOf" srcId="{BB10837A-24C6-4500-B468-5746992C448C}" destId="{E032175A-759B-4AA0-8AB9-5B6C8261E069}" srcOrd="2" destOrd="0" presId="urn:microsoft.com/office/officeart/2005/8/layout/matrix3"/>
    <dgm:cxn modelId="{280F403F-78E7-4F61-969F-854AFBBE0C5F}" type="presParOf" srcId="{BB10837A-24C6-4500-B468-5746992C448C}" destId="{8C8F1017-943C-4596-9651-638870C4A2DD}" srcOrd="3" destOrd="0" presId="urn:microsoft.com/office/officeart/2005/8/layout/matrix3"/>
    <dgm:cxn modelId="{DF7098D0-9BEE-4B00-87CE-9B8690C0C096}" type="presParOf" srcId="{BB10837A-24C6-4500-B468-5746992C448C}" destId="{051D035A-BC21-4052-9B43-755A4D0B487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30D64-AA17-42EB-85E4-CF7CF1D19137}" type="doc">
      <dgm:prSet loTypeId="urn:microsoft.com/office/officeart/2005/8/layout/cycle8" loCatId="cycle" qsTypeId="urn:microsoft.com/office/officeart/2005/8/quickstyle/simple1" qsCatId="simple" csTypeId="urn:microsoft.com/office/officeart/2005/8/colors/accent1_2" csCatId="accent1" phldr="1"/>
      <dgm:spPr/>
    </dgm:pt>
    <dgm:pt modelId="{154AF06A-0627-4857-AD93-236B9171068C}">
      <dgm:prSet phldrT="[Text]" custT="1"/>
      <dgm:spPr>
        <a:solidFill>
          <a:schemeClr val="accent2">
            <a:lumMod val="50000"/>
          </a:schemeClr>
        </a:solidFill>
      </dgm:spPr>
      <dgm:t>
        <a:bodyPr/>
        <a:lstStyle/>
        <a:p>
          <a:r>
            <a:rPr lang="en-GB" sz="2400" dirty="0">
              <a:latin typeface="Calibri" panose="020F0502020204030204" pitchFamily="34" charset="0"/>
              <a:cs typeface="Calibri" panose="020F0502020204030204" pitchFamily="34" charset="0"/>
            </a:rPr>
            <a:t>Project Capacity, Alignment &amp; Delivery</a:t>
          </a:r>
          <a:endParaRPr lang="en-US" sz="2400" dirty="0">
            <a:latin typeface="Calibri" panose="020F0502020204030204" pitchFamily="34" charset="0"/>
            <a:cs typeface="Calibri" panose="020F0502020204030204" pitchFamily="34" charset="0"/>
          </a:endParaRPr>
        </a:p>
      </dgm:t>
    </dgm:pt>
    <dgm:pt modelId="{35285630-523F-45AC-B5DC-36EB20ED04DE}" type="parTrans" cxnId="{9C6DDF9E-62A8-4770-95A2-9D60500EF9A6}">
      <dgm:prSet/>
      <dgm:spPr/>
      <dgm:t>
        <a:bodyPr/>
        <a:lstStyle/>
        <a:p>
          <a:endParaRPr lang="en-US"/>
        </a:p>
      </dgm:t>
    </dgm:pt>
    <dgm:pt modelId="{82CCA83A-1B67-472B-8E49-4815FEDC870B}" type="sibTrans" cxnId="{9C6DDF9E-62A8-4770-95A2-9D60500EF9A6}">
      <dgm:prSet/>
      <dgm:spPr/>
      <dgm:t>
        <a:bodyPr/>
        <a:lstStyle/>
        <a:p>
          <a:endParaRPr lang="en-US"/>
        </a:p>
      </dgm:t>
    </dgm:pt>
    <dgm:pt modelId="{60421521-B531-4D3D-920C-BA25536354B2}">
      <dgm:prSet phldrT="[Text]"/>
      <dgm:spPr>
        <a:solidFill>
          <a:schemeClr val="accent5">
            <a:lumMod val="50000"/>
          </a:schemeClr>
        </a:solidFill>
      </dgm:spPr>
      <dgm:t>
        <a:bodyPr/>
        <a:lstStyle/>
        <a:p>
          <a:r>
            <a:rPr lang="en-GB" dirty="0" err="1">
              <a:latin typeface="Calibri" panose="020F0502020204030204" pitchFamily="34" charset="0"/>
              <a:cs typeface="Calibri" panose="020F0502020204030204" pitchFamily="34" charset="0"/>
            </a:rPr>
            <a:t>Sustainablility</a:t>
          </a:r>
          <a:r>
            <a:rPr lang="en-GB"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dgm:t>
    </dgm:pt>
    <dgm:pt modelId="{A9F1D81C-75B8-4F66-9E7A-F4F176BD96DC}" type="parTrans" cxnId="{DCC8237A-1DCD-4C2F-BDB3-D43DD9E6603E}">
      <dgm:prSet/>
      <dgm:spPr/>
      <dgm:t>
        <a:bodyPr/>
        <a:lstStyle/>
        <a:p>
          <a:endParaRPr lang="en-US"/>
        </a:p>
      </dgm:t>
    </dgm:pt>
    <dgm:pt modelId="{79C946D3-A9E0-4EF7-AA21-55CD36FE9492}" type="sibTrans" cxnId="{DCC8237A-1DCD-4C2F-BDB3-D43DD9E6603E}">
      <dgm:prSet/>
      <dgm:spPr/>
      <dgm:t>
        <a:bodyPr/>
        <a:lstStyle/>
        <a:p>
          <a:endParaRPr lang="en-US"/>
        </a:p>
      </dgm:t>
    </dgm:pt>
    <dgm:pt modelId="{5E8DFD4B-30CF-4B20-A9AE-44DA30DB1768}">
      <dgm:prSet phldrT="[Text]"/>
      <dgm:spPr>
        <a:solidFill>
          <a:schemeClr val="accent3">
            <a:lumMod val="50000"/>
          </a:schemeClr>
        </a:solidFill>
      </dgm:spPr>
      <dgm:t>
        <a:bodyPr/>
        <a:lstStyle/>
        <a:p>
          <a:r>
            <a:rPr lang="en-GB" dirty="0">
              <a:latin typeface="Calibri" panose="020F0502020204030204" pitchFamily="34" charset="0"/>
              <a:cs typeface="Calibri" panose="020F0502020204030204" pitchFamily="34" charset="0"/>
            </a:rPr>
            <a:t>Strategic Vision</a:t>
          </a:r>
          <a:endParaRPr lang="en-US" dirty="0">
            <a:latin typeface="Calibri" panose="020F0502020204030204" pitchFamily="34" charset="0"/>
            <a:cs typeface="Calibri" panose="020F0502020204030204" pitchFamily="34" charset="0"/>
          </a:endParaRPr>
        </a:p>
      </dgm:t>
    </dgm:pt>
    <dgm:pt modelId="{01D24F63-DCCF-44FE-A39A-9A579A9C3561}" type="parTrans" cxnId="{4E8478BE-0EAB-49C7-B225-47D674AC9ACD}">
      <dgm:prSet/>
      <dgm:spPr/>
      <dgm:t>
        <a:bodyPr/>
        <a:lstStyle/>
        <a:p>
          <a:endParaRPr lang="en-US"/>
        </a:p>
      </dgm:t>
    </dgm:pt>
    <dgm:pt modelId="{C6389205-A361-46DE-A7D1-E0117D1BA7FC}" type="sibTrans" cxnId="{4E8478BE-0EAB-49C7-B225-47D674AC9ACD}">
      <dgm:prSet/>
      <dgm:spPr/>
      <dgm:t>
        <a:bodyPr/>
        <a:lstStyle/>
        <a:p>
          <a:endParaRPr lang="en-US"/>
        </a:p>
      </dgm:t>
    </dgm:pt>
    <dgm:pt modelId="{FE4E6DFE-9229-4DF8-B121-91A236F76067}" type="pres">
      <dgm:prSet presAssocID="{55A30D64-AA17-42EB-85E4-CF7CF1D19137}" presName="compositeShape" presStyleCnt="0">
        <dgm:presLayoutVars>
          <dgm:chMax val="7"/>
          <dgm:dir/>
          <dgm:resizeHandles val="exact"/>
        </dgm:presLayoutVars>
      </dgm:prSet>
      <dgm:spPr/>
    </dgm:pt>
    <dgm:pt modelId="{12DA5EFE-CE9F-48A9-A672-11DEBB33F655}" type="pres">
      <dgm:prSet presAssocID="{55A30D64-AA17-42EB-85E4-CF7CF1D19137}" presName="wedge1" presStyleLbl="node1" presStyleIdx="0" presStyleCnt="3"/>
      <dgm:spPr/>
    </dgm:pt>
    <dgm:pt modelId="{6DDE01B0-41A5-46B7-9F24-92F3BA0CF112}" type="pres">
      <dgm:prSet presAssocID="{55A30D64-AA17-42EB-85E4-CF7CF1D19137}" presName="dummy1a" presStyleCnt="0"/>
      <dgm:spPr/>
    </dgm:pt>
    <dgm:pt modelId="{6C35CDB8-0386-4FC5-A1D3-9E641839EDB0}" type="pres">
      <dgm:prSet presAssocID="{55A30D64-AA17-42EB-85E4-CF7CF1D19137}" presName="dummy1b" presStyleCnt="0"/>
      <dgm:spPr/>
    </dgm:pt>
    <dgm:pt modelId="{057B9E31-0D62-4513-846C-BE20570F784A}" type="pres">
      <dgm:prSet presAssocID="{55A30D64-AA17-42EB-85E4-CF7CF1D19137}" presName="wedge1Tx" presStyleLbl="node1" presStyleIdx="0" presStyleCnt="3">
        <dgm:presLayoutVars>
          <dgm:chMax val="0"/>
          <dgm:chPref val="0"/>
          <dgm:bulletEnabled val="1"/>
        </dgm:presLayoutVars>
      </dgm:prSet>
      <dgm:spPr/>
    </dgm:pt>
    <dgm:pt modelId="{F2345D17-F730-4C27-9EE7-7F9BB3A580E3}" type="pres">
      <dgm:prSet presAssocID="{55A30D64-AA17-42EB-85E4-CF7CF1D19137}" presName="wedge2" presStyleLbl="node1" presStyleIdx="1" presStyleCnt="3"/>
      <dgm:spPr/>
    </dgm:pt>
    <dgm:pt modelId="{0D4F387E-AD03-4938-AAE6-C772A609B0DC}" type="pres">
      <dgm:prSet presAssocID="{55A30D64-AA17-42EB-85E4-CF7CF1D19137}" presName="dummy2a" presStyleCnt="0"/>
      <dgm:spPr/>
    </dgm:pt>
    <dgm:pt modelId="{6322F9C1-6743-43E3-82D8-20075986F303}" type="pres">
      <dgm:prSet presAssocID="{55A30D64-AA17-42EB-85E4-CF7CF1D19137}" presName="dummy2b" presStyleCnt="0"/>
      <dgm:spPr/>
    </dgm:pt>
    <dgm:pt modelId="{E49783EF-EDAF-482C-8C99-EE72735B729B}" type="pres">
      <dgm:prSet presAssocID="{55A30D64-AA17-42EB-85E4-CF7CF1D19137}" presName="wedge2Tx" presStyleLbl="node1" presStyleIdx="1" presStyleCnt="3">
        <dgm:presLayoutVars>
          <dgm:chMax val="0"/>
          <dgm:chPref val="0"/>
          <dgm:bulletEnabled val="1"/>
        </dgm:presLayoutVars>
      </dgm:prSet>
      <dgm:spPr/>
    </dgm:pt>
    <dgm:pt modelId="{9A2F990F-01BC-4A13-AA12-0E06CA462710}" type="pres">
      <dgm:prSet presAssocID="{55A30D64-AA17-42EB-85E4-CF7CF1D19137}" presName="wedge3" presStyleLbl="node1" presStyleIdx="2" presStyleCnt="3"/>
      <dgm:spPr/>
    </dgm:pt>
    <dgm:pt modelId="{D51A370A-9FE6-4BA6-9BB4-22247E5F7573}" type="pres">
      <dgm:prSet presAssocID="{55A30D64-AA17-42EB-85E4-CF7CF1D19137}" presName="dummy3a" presStyleCnt="0"/>
      <dgm:spPr/>
    </dgm:pt>
    <dgm:pt modelId="{1EDF6D7F-E68F-4081-8AED-9B4AD5F5AC20}" type="pres">
      <dgm:prSet presAssocID="{55A30D64-AA17-42EB-85E4-CF7CF1D19137}" presName="dummy3b" presStyleCnt="0"/>
      <dgm:spPr/>
    </dgm:pt>
    <dgm:pt modelId="{0CEE3C70-AD5F-4892-A0CC-26E5D0A6FD85}" type="pres">
      <dgm:prSet presAssocID="{55A30D64-AA17-42EB-85E4-CF7CF1D19137}" presName="wedge3Tx" presStyleLbl="node1" presStyleIdx="2" presStyleCnt="3">
        <dgm:presLayoutVars>
          <dgm:chMax val="0"/>
          <dgm:chPref val="0"/>
          <dgm:bulletEnabled val="1"/>
        </dgm:presLayoutVars>
      </dgm:prSet>
      <dgm:spPr/>
    </dgm:pt>
    <dgm:pt modelId="{4C09B2BD-285E-4436-9D00-143904679120}" type="pres">
      <dgm:prSet presAssocID="{82CCA83A-1B67-472B-8E49-4815FEDC870B}" presName="arrowWedge1" presStyleLbl="fgSibTrans2D1" presStyleIdx="0" presStyleCnt="3"/>
      <dgm:spPr>
        <a:solidFill>
          <a:schemeClr val="accent2">
            <a:lumMod val="75000"/>
          </a:schemeClr>
        </a:solidFill>
      </dgm:spPr>
    </dgm:pt>
    <dgm:pt modelId="{2DCF463D-B1ED-4689-BB8E-741D1A3DA011}" type="pres">
      <dgm:prSet presAssocID="{79C946D3-A9E0-4EF7-AA21-55CD36FE9492}" presName="arrowWedge2" presStyleLbl="fgSibTrans2D1" presStyleIdx="1" presStyleCnt="3"/>
      <dgm:spPr>
        <a:solidFill>
          <a:schemeClr val="accent5">
            <a:lumMod val="75000"/>
          </a:schemeClr>
        </a:solidFill>
      </dgm:spPr>
    </dgm:pt>
    <dgm:pt modelId="{00231F45-24DA-40ED-984C-C5EB5F748B3F}" type="pres">
      <dgm:prSet presAssocID="{C6389205-A361-46DE-A7D1-E0117D1BA7FC}" presName="arrowWedge3" presStyleLbl="fgSibTrans2D1" presStyleIdx="2" presStyleCnt="3"/>
      <dgm:spPr>
        <a:solidFill>
          <a:schemeClr val="accent4">
            <a:lumMod val="75000"/>
          </a:schemeClr>
        </a:solidFill>
      </dgm:spPr>
    </dgm:pt>
  </dgm:ptLst>
  <dgm:cxnLst>
    <dgm:cxn modelId="{AE28B220-4FAB-4671-8A41-D7D76DA1A93A}" type="presOf" srcId="{55A30D64-AA17-42EB-85E4-CF7CF1D19137}" destId="{FE4E6DFE-9229-4DF8-B121-91A236F76067}" srcOrd="0" destOrd="0" presId="urn:microsoft.com/office/officeart/2005/8/layout/cycle8"/>
    <dgm:cxn modelId="{11B2C223-18D0-4BD2-8F40-E34097975058}" type="presOf" srcId="{5E8DFD4B-30CF-4B20-A9AE-44DA30DB1768}" destId="{0CEE3C70-AD5F-4892-A0CC-26E5D0A6FD85}" srcOrd="1" destOrd="0" presId="urn:microsoft.com/office/officeart/2005/8/layout/cycle8"/>
    <dgm:cxn modelId="{B92DF527-46ED-48FC-AAE7-59E0EC9A198B}" type="presOf" srcId="{154AF06A-0627-4857-AD93-236B9171068C}" destId="{057B9E31-0D62-4513-846C-BE20570F784A}" srcOrd="1" destOrd="0" presId="urn:microsoft.com/office/officeart/2005/8/layout/cycle8"/>
    <dgm:cxn modelId="{DCC8237A-1DCD-4C2F-BDB3-D43DD9E6603E}" srcId="{55A30D64-AA17-42EB-85E4-CF7CF1D19137}" destId="{60421521-B531-4D3D-920C-BA25536354B2}" srcOrd="1" destOrd="0" parTransId="{A9F1D81C-75B8-4F66-9E7A-F4F176BD96DC}" sibTransId="{79C946D3-A9E0-4EF7-AA21-55CD36FE9492}"/>
    <dgm:cxn modelId="{E45E9B7C-20A9-4A34-9A91-46906E725321}" type="presOf" srcId="{5E8DFD4B-30CF-4B20-A9AE-44DA30DB1768}" destId="{9A2F990F-01BC-4A13-AA12-0E06CA462710}" srcOrd="0" destOrd="0" presId="urn:microsoft.com/office/officeart/2005/8/layout/cycle8"/>
    <dgm:cxn modelId="{9C6DDF9E-62A8-4770-95A2-9D60500EF9A6}" srcId="{55A30D64-AA17-42EB-85E4-CF7CF1D19137}" destId="{154AF06A-0627-4857-AD93-236B9171068C}" srcOrd="0" destOrd="0" parTransId="{35285630-523F-45AC-B5DC-36EB20ED04DE}" sibTransId="{82CCA83A-1B67-472B-8E49-4815FEDC870B}"/>
    <dgm:cxn modelId="{439A81AC-012B-4FB9-BA0F-9C164E251056}" type="presOf" srcId="{60421521-B531-4D3D-920C-BA25536354B2}" destId="{E49783EF-EDAF-482C-8C99-EE72735B729B}" srcOrd="1" destOrd="0" presId="urn:microsoft.com/office/officeart/2005/8/layout/cycle8"/>
    <dgm:cxn modelId="{7B1533BD-031E-4BA5-98DA-599621A2B14E}" type="presOf" srcId="{154AF06A-0627-4857-AD93-236B9171068C}" destId="{12DA5EFE-CE9F-48A9-A672-11DEBB33F655}" srcOrd="0" destOrd="0" presId="urn:microsoft.com/office/officeart/2005/8/layout/cycle8"/>
    <dgm:cxn modelId="{4E8478BE-0EAB-49C7-B225-47D674AC9ACD}" srcId="{55A30D64-AA17-42EB-85E4-CF7CF1D19137}" destId="{5E8DFD4B-30CF-4B20-A9AE-44DA30DB1768}" srcOrd="2" destOrd="0" parTransId="{01D24F63-DCCF-44FE-A39A-9A579A9C3561}" sibTransId="{C6389205-A361-46DE-A7D1-E0117D1BA7FC}"/>
    <dgm:cxn modelId="{C629E0E5-4FB1-4149-8C4F-95AE50AD51EC}" type="presOf" srcId="{60421521-B531-4D3D-920C-BA25536354B2}" destId="{F2345D17-F730-4C27-9EE7-7F9BB3A580E3}" srcOrd="0" destOrd="0" presId="urn:microsoft.com/office/officeart/2005/8/layout/cycle8"/>
    <dgm:cxn modelId="{71E09C72-C988-4FA9-9F19-3856144FE3C3}" type="presParOf" srcId="{FE4E6DFE-9229-4DF8-B121-91A236F76067}" destId="{12DA5EFE-CE9F-48A9-A672-11DEBB33F655}" srcOrd="0" destOrd="0" presId="urn:microsoft.com/office/officeart/2005/8/layout/cycle8"/>
    <dgm:cxn modelId="{56ADD689-A9A4-49BE-8CDC-E13C6EACDCF9}" type="presParOf" srcId="{FE4E6DFE-9229-4DF8-B121-91A236F76067}" destId="{6DDE01B0-41A5-46B7-9F24-92F3BA0CF112}" srcOrd="1" destOrd="0" presId="urn:microsoft.com/office/officeart/2005/8/layout/cycle8"/>
    <dgm:cxn modelId="{DDCFFE19-7153-4CC5-983E-3778DE7DBDFF}" type="presParOf" srcId="{FE4E6DFE-9229-4DF8-B121-91A236F76067}" destId="{6C35CDB8-0386-4FC5-A1D3-9E641839EDB0}" srcOrd="2" destOrd="0" presId="urn:microsoft.com/office/officeart/2005/8/layout/cycle8"/>
    <dgm:cxn modelId="{65320404-F12F-4630-8E51-CA8A3275173B}" type="presParOf" srcId="{FE4E6DFE-9229-4DF8-B121-91A236F76067}" destId="{057B9E31-0D62-4513-846C-BE20570F784A}" srcOrd="3" destOrd="0" presId="urn:microsoft.com/office/officeart/2005/8/layout/cycle8"/>
    <dgm:cxn modelId="{DE8C284C-21A6-4A75-A87C-B9B95FB04A16}" type="presParOf" srcId="{FE4E6DFE-9229-4DF8-B121-91A236F76067}" destId="{F2345D17-F730-4C27-9EE7-7F9BB3A580E3}" srcOrd="4" destOrd="0" presId="urn:microsoft.com/office/officeart/2005/8/layout/cycle8"/>
    <dgm:cxn modelId="{6E3E5244-950E-4FED-AEC2-B9AA4FBFCACF}" type="presParOf" srcId="{FE4E6DFE-9229-4DF8-B121-91A236F76067}" destId="{0D4F387E-AD03-4938-AAE6-C772A609B0DC}" srcOrd="5" destOrd="0" presId="urn:microsoft.com/office/officeart/2005/8/layout/cycle8"/>
    <dgm:cxn modelId="{63A2FBE6-C30F-4E03-9F56-28A5BAE3509F}" type="presParOf" srcId="{FE4E6DFE-9229-4DF8-B121-91A236F76067}" destId="{6322F9C1-6743-43E3-82D8-20075986F303}" srcOrd="6" destOrd="0" presId="urn:microsoft.com/office/officeart/2005/8/layout/cycle8"/>
    <dgm:cxn modelId="{AFA3CBC5-98A5-44DE-8A7F-B7C36FE60433}" type="presParOf" srcId="{FE4E6DFE-9229-4DF8-B121-91A236F76067}" destId="{E49783EF-EDAF-482C-8C99-EE72735B729B}" srcOrd="7" destOrd="0" presId="urn:microsoft.com/office/officeart/2005/8/layout/cycle8"/>
    <dgm:cxn modelId="{F595C738-E95C-4331-855D-8FF0085944F0}" type="presParOf" srcId="{FE4E6DFE-9229-4DF8-B121-91A236F76067}" destId="{9A2F990F-01BC-4A13-AA12-0E06CA462710}" srcOrd="8" destOrd="0" presId="urn:microsoft.com/office/officeart/2005/8/layout/cycle8"/>
    <dgm:cxn modelId="{29B696C3-80F8-4A2E-9C3F-1E141F038904}" type="presParOf" srcId="{FE4E6DFE-9229-4DF8-B121-91A236F76067}" destId="{D51A370A-9FE6-4BA6-9BB4-22247E5F7573}" srcOrd="9" destOrd="0" presId="urn:microsoft.com/office/officeart/2005/8/layout/cycle8"/>
    <dgm:cxn modelId="{91FCF528-B865-4CE9-9227-76C5DB2357B6}" type="presParOf" srcId="{FE4E6DFE-9229-4DF8-B121-91A236F76067}" destId="{1EDF6D7F-E68F-4081-8AED-9B4AD5F5AC20}" srcOrd="10" destOrd="0" presId="urn:microsoft.com/office/officeart/2005/8/layout/cycle8"/>
    <dgm:cxn modelId="{ECECE075-AE44-4A74-A536-4E7949C7F2C8}" type="presParOf" srcId="{FE4E6DFE-9229-4DF8-B121-91A236F76067}" destId="{0CEE3C70-AD5F-4892-A0CC-26E5D0A6FD85}" srcOrd="11" destOrd="0" presId="urn:microsoft.com/office/officeart/2005/8/layout/cycle8"/>
    <dgm:cxn modelId="{005B0CEC-EB26-4649-9EE4-2D22461737AB}" type="presParOf" srcId="{FE4E6DFE-9229-4DF8-B121-91A236F76067}" destId="{4C09B2BD-285E-4436-9D00-143904679120}" srcOrd="12" destOrd="0" presId="urn:microsoft.com/office/officeart/2005/8/layout/cycle8"/>
    <dgm:cxn modelId="{7896F57D-638D-4C09-B62D-6D575B1E2DC6}" type="presParOf" srcId="{FE4E6DFE-9229-4DF8-B121-91A236F76067}" destId="{2DCF463D-B1ED-4689-BB8E-741D1A3DA011}" srcOrd="13" destOrd="0" presId="urn:microsoft.com/office/officeart/2005/8/layout/cycle8"/>
    <dgm:cxn modelId="{D2E259AD-DDB7-40C6-AB6B-BCD7A1BFB8A0}" type="presParOf" srcId="{FE4E6DFE-9229-4DF8-B121-91A236F76067}" destId="{00231F45-24DA-40ED-984C-C5EB5F748B3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C36FA-F10C-4F23-B133-54A149A22ED8}">
      <dsp:nvSpPr>
        <dsp:cNvPr id="0" name=""/>
        <dsp:cNvSpPr/>
      </dsp:nvSpPr>
      <dsp:spPr>
        <a:xfrm>
          <a:off x="720601" y="0"/>
          <a:ext cx="4545668" cy="4545668"/>
        </a:xfrm>
        <a:prstGeom prst="diamond">
          <a:avLst/>
        </a:prstGeom>
        <a:solidFill>
          <a:srgbClr val="86CFC4"/>
        </a:solidFill>
        <a:ln>
          <a:noFill/>
        </a:ln>
        <a:effectLst/>
      </dsp:spPr>
      <dsp:style>
        <a:lnRef idx="0">
          <a:scrgbClr r="0" g="0" b="0"/>
        </a:lnRef>
        <a:fillRef idx="1">
          <a:scrgbClr r="0" g="0" b="0"/>
        </a:fillRef>
        <a:effectRef idx="0">
          <a:scrgbClr r="0" g="0" b="0"/>
        </a:effectRef>
        <a:fontRef idx="minor"/>
      </dsp:style>
    </dsp:sp>
    <dsp:sp modelId="{6C6CE56C-2B06-4677-8393-FCB94C102B39}">
      <dsp:nvSpPr>
        <dsp:cNvPr id="0" name=""/>
        <dsp:cNvSpPr/>
      </dsp:nvSpPr>
      <dsp:spPr>
        <a:xfrm>
          <a:off x="1002136" y="449424"/>
          <a:ext cx="1772810" cy="1772810"/>
        </a:xfrm>
        <a:prstGeom prst="roundRect">
          <a:avLst/>
        </a:prstGeom>
        <a:solidFill>
          <a:schemeClr val="accent3">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Calibri" panose="020F0502020204030204" pitchFamily="34" charset="0"/>
              <a:cs typeface="Calibri" panose="020F0502020204030204" pitchFamily="34" charset="0"/>
            </a:rPr>
            <a:t>1) Green &amp; resilient infrastructure for Sustainable &amp; Inclusive Growth</a:t>
          </a:r>
        </a:p>
      </dsp:txBody>
      <dsp:txXfrm>
        <a:off x="1088677" y="535965"/>
        <a:ext cx="1599728" cy="1599728"/>
      </dsp:txXfrm>
    </dsp:sp>
    <dsp:sp modelId="{E032175A-759B-4AA0-8AB9-5B6C8261E069}">
      <dsp:nvSpPr>
        <dsp:cNvPr id="0" name=""/>
        <dsp:cNvSpPr/>
      </dsp:nvSpPr>
      <dsp:spPr>
        <a:xfrm>
          <a:off x="2898340" y="431838"/>
          <a:ext cx="1772810" cy="1772810"/>
        </a:xfrm>
        <a:prstGeom prst="roundRect">
          <a:avLst/>
        </a:prstGeom>
        <a:solidFill>
          <a:schemeClr val="accent4">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Calibri" panose="020F0502020204030204" pitchFamily="34" charset="0"/>
              <a:cs typeface="Calibri" panose="020F0502020204030204" pitchFamily="34" charset="0"/>
            </a:rPr>
            <a:t>2) Better governance to strengthen efficiency, fight corruption &amp; build citizen trust</a:t>
          </a:r>
          <a:endParaRPr lang="en-US" sz="1400" b="1" kern="1200" dirty="0">
            <a:solidFill>
              <a:schemeClr val="bg1"/>
            </a:solidFill>
            <a:latin typeface="Calibri" panose="020F0502020204030204" pitchFamily="34" charset="0"/>
            <a:cs typeface="Calibri" panose="020F0502020204030204" pitchFamily="34" charset="0"/>
          </a:endParaRPr>
        </a:p>
      </dsp:txBody>
      <dsp:txXfrm>
        <a:off x="2984881" y="518379"/>
        <a:ext cx="1599728" cy="1599728"/>
      </dsp:txXfrm>
    </dsp:sp>
    <dsp:sp modelId="{8C8F1017-943C-4596-9651-638870C4A2DD}">
      <dsp:nvSpPr>
        <dsp:cNvPr id="0" name=""/>
        <dsp:cNvSpPr/>
      </dsp:nvSpPr>
      <dsp:spPr>
        <a:xfrm>
          <a:off x="989159" y="2341019"/>
          <a:ext cx="1772810" cy="1772810"/>
        </a:xfrm>
        <a:prstGeom prst="roundRect">
          <a:avLst/>
        </a:prstGeom>
        <a:solidFill>
          <a:schemeClr val="accent3">
            <a:lumMod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Calibri" panose="020F0502020204030204" pitchFamily="34" charset="0"/>
              <a:cs typeface="Calibri" panose="020F0502020204030204" pitchFamily="34" charset="0"/>
            </a:rPr>
            <a:t>3) A project pipeline that attracts innovative &amp; sustainable financing</a:t>
          </a:r>
          <a:endParaRPr lang="en-US" sz="1400" b="1" kern="1200" dirty="0">
            <a:solidFill>
              <a:schemeClr val="bg1"/>
            </a:solidFill>
            <a:latin typeface="Calibri" panose="020F0502020204030204" pitchFamily="34" charset="0"/>
            <a:cs typeface="Calibri" panose="020F0502020204030204" pitchFamily="34" charset="0"/>
          </a:endParaRPr>
        </a:p>
      </dsp:txBody>
      <dsp:txXfrm>
        <a:off x="1075700" y="2427560"/>
        <a:ext cx="1599728" cy="1599728"/>
      </dsp:txXfrm>
    </dsp:sp>
    <dsp:sp modelId="{051D035A-BC21-4052-9B43-755A4D0B4870}">
      <dsp:nvSpPr>
        <dsp:cNvPr id="0" name=""/>
        <dsp:cNvSpPr/>
      </dsp:nvSpPr>
      <dsp:spPr>
        <a:xfrm>
          <a:off x="2898340" y="2341019"/>
          <a:ext cx="1772810" cy="1772810"/>
        </a:xfrm>
        <a:prstGeom prst="roundRect">
          <a:avLst/>
        </a:prstGeom>
        <a:solidFill>
          <a:schemeClr val="accent1">
            <a:lumMod val="50000"/>
          </a:schemeClr>
        </a:solidFill>
        <a:ln w="12700" cap="flat" cmpd="sng" algn="ctr">
          <a:solidFill>
            <a:srgbClr val="1D62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solidFill>
                <a:schemeClr val="bg1"/>
              </a:solidFill>
              <a:latin typeface="Calibri" panose="020F0502020204030204" pitchFamily="34" charset="0"/>
              <a:cs typeface="Calibri" panose="020F0502020204030204" pitchFamily="34" charset="0"/>
            </a:rPr>
            <a:t>4) Multi-level governance for sustainability &amp; addressing regional imbalances</a:t>
          </a:r>
        </a:p>
      </dsp:txBody>
      <dsp:txXfrm>
        <a:off x="2984881" y="2427560"/>
        <a:ext cx="1599728" cy="1599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5EFE-CE9F-48A9-A672-11DEBB33F655}">
      <dsp:nvSpPr>
        <dsp:cNvPr id="0" name=""/>
        <dsp:cNvSpPr/>
      </dsp:nvSpPr>
      <dsp:spPr>
        <a:xfrm>
          <a:off x="2286638" y="294187"/>
          <a:ext cx="3801808" cy="3801808"/>
        </a:xfrm>
        <a:prstGeom prst="pie">
          <a:avLst>
            <a:gd name="adj1" fmla="val 16200000"/>
            <a:gd name="adj2" fmla="val 180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Project Capacity, Alignment &amp; Delivery</a:t>
          </a:r>
          <a:endParaRPr lang="en-US" sz="2400" kern="1200" dirty="0">
            <a:latin typeface="Calibri" panose="020F0502020204030204" pitchFamily="34" charset="0"/>
            <a:cs typeface="Calibri" panose="020F0502020204030204" pitchFamily="34" charset="0"/>
          </a:endParaRPr>
        </a:p>
      </dsp:txBody>
      <dsp:txXfrm>
        <a:off x="4290281" y="1099808"/>
        <a:ext cx="1357788" cy="1131490"/>
      </dsp:txXfrm>
    </dsp:sp>
    <dsp:sp modelId="{F2345D17-F730-4C27-9EE7-7F9BB3A580E3}">
      <dsp:nvSpPr>
        <dsp:cNvPr id="0" name=""/>
        <dsp:cNvSpPr/>
      </dsp:nvSpPr>
      <dsp:spPr>
        <a:xfrm>
          <a:off x="2208339" y="429966"/>
          <a:ext cx="3801808" cy="3801808"/>
        </a:xfrm>
        <a:prstGeom prst="pie">
          <a:avLst>
            <a:gd name="adj1" fmla="val 1800000"/>
            <a:gd name="adj2" fmla="val 90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err="1">
              <a:latin typeface="Calibri" panose="020F0502020204030204" pitchFamily="34" charset="0"/>
              <a:cs typeface="Calibri" panose="020F0502020204030204" pitchFamily="34" charset="0"/>
            </a:rPr>
            <a:t>Sustainablility</a:t>
          </a:r>
          <a:r>
            <a:rPr lang="en-GB" sz="2700" kern="1200" dirty="0">
              <a:latin typeface="Calibri" panose="020F0502020204030204" pitchFamily="34" charset="0"/>
              <a:cs typeface="Calibri" panose="020F0502020204030204" pitchFamily="34" charset="0"/>
            </a:rPr>
            <a:t> </a:t>
          </a:r>
          <a:endParaRPr lang="en-US" sz="2700" kern="1200" dirty="0">
            <a:latin typeface="Calibri" panose="020F0502020204030204" pitchFamily="34" charset="0"/>
            <a:cs typeface="Calibri" panose="020F0502020204030204" pitchFamily="34" charset="0"/>
          </a:endParaRPr>
        </a:p>
      </dsp:txBody>
      <dsp:txXfrm>
        <a:off x="3113531" y="2896615"/>
        <a:ext cx="2036682" cy="995711"/>
      </dsp:txXfrm>
    </dsp:sp>
    <dsp:sp modelId="{9A2F990F-01BC-4A13-AA12-0E06CA462710}">
      <dsp:nvSpPr>
        <dsp:cNvPr id="0" name=""/>
        <dsp:cNvSpPr/>
      </dsp:nvSpPr>
      <dsp:spPr>
        <a:xfrm>
          <a:off x="2130040" y="294187"/>
          <a:ext cx="3801808" cy="3801808"/>
        </a:xfrm>
        <a:prstGeom prst="pie">
          <a:avLst>
            <a:gd name="adj1" fmla="val 9000000"/>
            <a:gd name="adj2" fmla="val 1620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cs typeface="Calibri" panose="020F0502020204030204" pitchFamily="34" charset="0"/>
            </a:rPr>
            <a:t>Strategic Vision</a:t>
          </a:r>
          <a:endParaRPr lang="en-US" sz="2700" kern="1200" dirty="0">
            <a:latin typeface="Calibri" panose="020F0502020204030204" pitchFamily="34" charset="0"/>
            <a:cs typeface="Calibri" panose="020F0502020204030204" pitchFamily="34" charset="0"/>
          </a:endParaRPr>
        </a:p>
      </dsp:txBody>
      <dsp:txXfrm>
        <a:off x="2570416" y="1099808"/>
        <a:ext cx="1357788" cy="1131490"/>
      </dsp:txXfrm>
    </dsp:sp>
    <dsp:sp modelId="{4C09B2BD-285E-4436-9D00-143904679120}">
      <dsp:nvSpPr>
        <dsp:cNvPr id="0" name=""/>
        <dsp:cNvSpPr/>
      </dsp:nvSpPr>
      <dsp:spPr>
        <a:xfrm>
          <a:off x="2051602" y="58837"/>
          <a:ext cx="4272508" cy="4272508"/>
        </a:xfrm>
        <a:prstGeom prst="circularArrow">
          <a:avLst>
            <a:gd name="adj1" fmla="val 5085"/>
            <a:gd name="adj2" fmla="val 327528"/>
            <a:gd name="adj3" fmla="val 1472472"/>
            <a:gd name="adj4" fmla="val 16199432"/>
            <a:gd name="adj5" fmla="val 5932"/>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DCF463D-B1ED-4689-BB8E-741D1A3DA011}">
      <dsp:nvSpPr>
        <dsp:cNvPr id="0" name=""/>
        <dsp:cNvSpPr/>
      </dsp:nvSpPr>
      <dsp:spPr>
        <a:xfrm>
          <a:off x="1972989" y="194375"/>
          <a:ext cx="4272508" cy="4272508"/>
        </a:xfrm>
        <a:prstGeom prst="circularArrow">
          <a:avLst>
            <a:gd name="adj1" fmla="val 5085"/>
            <a:gd name="adj2" fmla="val 327528"/>
            <a:gd name="adj3" fmla="val 8671970"/>
            <a:gd name="adj4" fmla="val 1800502"/>
            <a:gd name="adj5" fmla="val 5932"/>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00231F45-24DA-40ED-984C-C5EB5F748B3F}">
      <dsp:nvSpPr>
        <dsp:cNvPr id="0" name=""/>
        <dsp:cNvSpPr/>
      </dsp:nvSpPr>
      <dsp:spPr>
        <a:xfrm>
          <a:off x="1894376" y="58837"/>
          <a:ext cx="4272508" cy="4272508"/>
        </a:xfrm>
        <a:prstGeom prst="circularArrow">
          <a:avLst>
            <a:gd name="adj1" fmla="val 5085"/>
            <a:gd name="adj2" fmla="val 327528"/>
            <a:gd name="adj3" fmla="val 15873039"/>
            <a:gd name="adj4" fmla="val 9000000"/>
            <a:gd name="adj5" fmla="val 5932"/>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CD17FB-F8E7-4EAA-B189-559EFA2F1396}" type="datetimeFigureOut">
              <a:rPr lang="en-GB" smtClean="0"/>
              <a:t>09/11/2023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FE47CC-6DD7-4700-9ED5-6DC5EC5B9D5C}" type="slidenum">
              <a:rPr lang="en-GB" smtClean="0"/>
              <a:t>‹#›</a:t>
            </a:fld>
            <a:endParaRPr lang="en-GB"/>
          </a:p>
        </p:txBody>
      </p:sp>
    </p:spTree>
    <p:extLst>
      <p:ext uri="{BB962C8B-B14F-4D97-AF65-F5344CB8AC3E}">
        <p14:creationId xmlns:p14="http://schemas.microsoft.com/office/powerpoint/2010/main" val="321439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C11C2-F3D2-429D-96AF-8C4E4A69E91C}" type="datetimeFigureOut">
              <a:rPr lang="en-GB" smtClean="0"/>
              <a:t>09/11/2023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289C2-C5DE-46BE-89DC-42A99C01992D}" type="slidenum">
              <a:rPr lang="en-GB" smtClean="0"/>
              <a:t>‹#›</a:t>
            </a:fld>
            <a:endParaRPr lang="en-GB" dirty="0"/>
          </a:p>
        </p:txBody>
      </p:sp>
    </p:spTree>
    <p:extLst>
      <p:ext uri="{BB962C8B-B14F-4D97-AF65-F5344CB8AC3E}">
        <p14:creationId xmlns:p14="http://schemas.microsoft.com/office/powerpoint/2010/main" val="412889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1</a:t>
            </a:fld>
            <a:endParaRPr lang="en-GB" dirty="0"/>
          </a:p>
        </p:txBody>
      </p:sp>
    </p:spTree>
    <p:extLst>
      <p:ext uri="{BB962C8B-B14F-4D97-AF65-F5344CB8AC3E}">
        <p14:creationId xmlns:p14="http://schemas.microsoft.com/office/powerpoint/2010/main" val="32021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spcBef>
                <a:spcPts val="900"/>
              </a:spcBef>
              <a:spcAft>
                <a:spcPts val="450"/>
              </a:spcAft>
              <a:buClr>
                <a:schemeClr val="accent2"/>
              </a:buClr>
              <a:buFont typeface="Bahnschrift SemiBold SemiConden" panose="020B0502040204020203" pitchFamily="34" charset="0"/>
              <a:buChar char="&gt;"/>
            </a:pPr>
            <a:r>
              <a:rPr lang="en-US" sz="1200" b="1" dirty="0">
                <a:solidFill>
                  <a:schemeClr val="tx2"/>
                </a:solidFill>
                <a:latin typeface="Calibri" panose="020F0502020204030204" pitchFamily="34" charset="0"/>
                <a:cs typeface="Calibri" panose="020F0502020204030204" pitchFamily="34" charset="0"/>
              </a:rPr>
              <a:t>Need to develop k</a:t>
            </a:r>
            <a:r>
              <a:rPr lang="en-GB" sz="1200" b="1" dirty="0" err="1">
                <a:solidFill>
                  <a:schemeClr val="tx2"/>
                </a:solidFill>
                <a:latin typeface="Calibri" panose="020F0502020204030204" pitchFamily="34" charset="0"/>
                <a:cs typeface="Calibri" panose="020F0502020204030204" pitchFamily="34" charset="0"/>
              </a:rPr>
              <a:t>ey</a:t>
            </a:r>
            <a:r>
              <a:rPr lang="en-GB" sz="1200" b="1" dirty="0">
                <a:solidFill>
                  <a:schemeClr val="tx2"/>
                </a:solidFill>
                <a:latin typeface="Calibri" panose="020F0502020204030204" pitchFamily="34" charset="0"/>
                <a:cs typeface="Calibri" panose="020F0502020204030204" pitchFamily="34" charset="0"/>
              </a:rPr>
              <a:t> enablers for the implementation of broader government sustainability initiatives </a:t>
            </a:r>
            <a:r>
              <a:rPr lang="en-GB" sz="1200" dirty="0">
                <a:latin typeface="Calibri" panose="020F0502020204030204" pitchFamily="34" charset="0"/>
                <a:cs typeface="Calibri" panose="020F0502020204030204" pitchFamily="34" charset="0"/>
              </a:rPr>
              <a:t>(e.g. circular economy, net-zero carbon emissions, sustainable mobility).</a:t>
            </a:r>
            <a:endParaRPr lang="en-US" sz="1200" dirty="0">
              <a:latin typeface="Calibri" panose="020F0502020204030204" pitchFamily="34" charset="0"/>
              <a:cs typeface="Calibri" panose="020F0502020204030204" pitchFamily="34" charset="0"/>
            </a:endParaRPr>
          </a:p>
          <a:p>
            <a:pPr marL="214313" indent="-214313">
              <a:spcBef>
                <a:spcPts val="900"/>
              </a:spcBef>
              <a:spcAft>
                <a:spcPts val="450"/>
              </a:spcAft>
              <a:buClr>
                <a:schemeClr val="accent2"/>
              </a:buClr>
              <a:buFont typeface="Bahnschrift SemiBold SemiConden" panose="020B0502040204020203" pitchFamily="34" charset="0"/>
              <a:buChar char="&gt;"/>
            </a:pPr>
            <a:r>
              <a:rPr lang="en-US" sz="1200" dirty="0">
                <a:latin typeface="Calibri" panose="020F0502020204030204" pitchFamily="34" charset="0"/>
                <a:cs typeface="Calibri" panose="020F0502020204030204" pitchFamily="34" charset="0"/>
              </a:rPr>
              <a:t>High level targets in place, but missing</a:t>
            </a:r>
            <a:r>
              <a:rPr lang="en-GB" dirty="0"/>
              <a:t> the criteria to operationalise these goals and targets into project appraisal criteria.</a:t>
            </a:r>
          </a:p>
          <a:p>
            <a:pPr marL="671513" lvl="1" indent="-214313">
              <a:spcBef>
                <a:spcPts val="900"/>
              </a:spcBef>
              <a:spcAft>
                <a:spcPts val="450"/>
              </a:spcAft>
              <a:buClr>
                <a:schemeClr val="accent2"/>
              </a:buClr>
              <a:buFont typeface="Bahnschrift SemiBold SemiConden" panose="020B0502040204020203" pitchFamily="34" charset="0"/>
              <a:buChar char="&gt;"/>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In Chile, the Environmental Impact Assessment is not used to inform project selection and prioritization (compared to 68% (19 out of 28) of OECD countries that systematically use the results of the EIA to inform project selection and prioritisation). </a:t>
            </a:r>
          </a:p>
          <a:p>
            <a:pPr marL="671513" lvl="1" indent="-214313">
              <a:spcBef>
                <a:spcPts val="900"/>
              </a:spcBef>
              <a:spcAft>
                <a:spcPts val="450"/>
              </a:spcAft>
              <a:buClr>
                <a:schemeClr val="accent2"/>
              </a:buClr>
              <a:buFont typeface="Bahnschrift SemiBold SemiConden" panose="020B0502040204020203" pitchFamily="34" charset="0"/>
              <a:buChar char="&gt;"/>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Chile does not require a climate impact assessment to estimate a project's potential emissions. 63% of OECD countries (17 out of 27) require a climate impact assessment to estimate the potential emissions of a transport infrastructure project, 44% (12 out of 27) systematically use the results to select or prioritise projects.</a:t>
            </a:r>
          </a:p>
          <a:p>
            <a:pPr marL="671513" lvl="1" indent="-214313">
              <a:spcBef>
                <a:spcPts val="900"/>
              </a:spcBef>
              <a:spcAft>
                <a:spcPts val="450"/>
              </a:spcAft>
              <a:buClr>
                <a:schemeClr val="accent2"/>
              </a:buClr>
              <a:buFont typeface="Bahnschrift SemiBold SemiConden" panose="020B0502040204020203" pitchFamily="34" charset="0"/>
              <a:buChar char="&gt;"/>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In Chile, climate change adaptation measures are not required to be integrated into the design of transport infrastructure projects, nor are climate resilience criteria are used to inform project section and prioritization. 46% of OECD countries (12 out of 26) require climate change adaptation measures to be integrated into the design of transport infrastructure projects. 35% (9 out of 26) systematically use climate resilience criteria to inform project selection and prioritization. </a:t>
            </a:r>
          </a:p>
          <a:p>
            <a:endParaRPr lang="en-GB" dirty="0"/>
          </a:p>
          <a:p>
            <a:r>
              <a:rPr lang="en-GB" dirty="0"/>
              <a:t>OECD project with Ireland.</a:t>
            </a:r>
          </a:p>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10</a:t>
            </a:fld>
            <a:endParaRPr lang="en-GB" dirty="0"/>
          </a:p>
        </p:txBody>
      </p:sp>
    </p:spTree>
    <p:extLst>
      <p:ext uri="{BB962C8B-B14F-4D97-AF65-F5344CB8AC3E}">
        <p14:creationId xmlns:p14="http://schemas.microsoft.com/office/powerpoint/2010/main" val="178787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More alignment is needed in terms of ensuring an </a:t>
            </a:r>
            <a:r>
              <a:rPr lang="en-GB" sz="1200" b="1" dirty="0">
                <a:solidFill>
                  <a:schemeClr val="tx2"/>
                </a:solidFill>
                <a:latin typeface="Calibri" panose="020F0502020204030204" pitchFamily="34" charset="0"/>
                <a:cs typeface="Calibri" panose="020F0502020204030204" pitchFamily="34" charset="0"/>
              </a:rPr>
              <a:t>environmentally sustainable implementation of projects</a:t>
            </a:r>
            <a:r>
              <a:rPr lang="en-GB" sz="1200" dirty="0">
                <a:latin typeface="Calibri" panose="020F0502020204030204" pitchFamily="34" charset="0"/>
                <a:cs typeface="Calibri" panose="020F0502020204030204" pitchFamily="34" charset="0"/>
              </a:rPr>
              <a:t>, both through resource efficiency or R&amp;D to promote more sustainable infrastructure  design, construction and operation</a:t>
            </a:r>
          </a:p>
        </p:txBody>
      </p:sp>
      <p:sp>
        <p:nvSpPr>
          <p:cNvPr id="4" name="Slide Number Placeholder 3"/>
          <p:cNvSpPr>
            <a:spLocks noGrp="1"/>
          </p:cNvSpPr>
          <p:nvPr>
            <p:ph type="sldNum" sz="quarter" idx="10"/>
          </p:nvPr>
        </p:nvSpPr>
        <p:spPr/>
        <p:txBody>
          <a:bodyPr/>
          <a:lstStyle/>
          <a:p>
            <a:fld id="{A6F289C2-C5DE-46BE-89DC-42A99C01992D}" type="slidenum">
              <a:rPr lang="en-GB" smtClean="0"/>
              <a:t>11</a:t>
            </a:fld>
            <a:endParaRPr lang="en-GB" dirty="0"/>
          </a:p>
        </p:txBody>
      </p:sp>
    </p:spTree>
    <p:extLst>
      <p:ext uri="{BB962C8B-B14F-4D97-AF65-F5344CB8AC3E}">
        <p14:creationId xmlns:p14="http://schemas.microsoft.com/office/powerpoint/2010/main" val="98279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Investments in upgrading and retrofitting existing infrastructure are in line with growing concerns on </a:t>
            </a:r>
            <a:r>
              <a:rPr lang="en-GB" sz="1200" b="1" dirty="0">
                <a:solidFill>
                  <a:schemeClr val="tx2"/>
                </a:solidFill>
                <a:latin typeface="Calibri" panose="020F0502020204030204" pitchFamily="34" charset="0"/>
                <a:cs typeface="Calibri" panose="020F0502020204030204" pitchFamily="34" charset="0"/>
              </a:rPr>
              <a:t>infrastructure resilience</a:t>
            </a:r>
            <a:r>
              <a:rPr lang="en-GB" sz="1200" dirty="0">
                <a:latin typeface="Calibri" panose="020F0502020204030204" pitchFamily="34" charset="0"/>
                <a:cs typeface="Calibri" panose="020F0502020204030204" pitchFamily="34" charset="0"/>
              </a:rPr>
              <a:t> following the COVID-19 crisis</a:t>
            </a:r>
            <a:endParaRPr lang="en-GB" sz="1200" b="1"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12</a:t>
            </a:fld>
            <a:endParaRPr lang="en-GB" dirty="0"/>
          </a:p>
        </p:txBody>
      </p:sp>
    </p:spTree>
    <p:extLst>
      <p:ext uri="{BB962C8B-B14F-4D97-AF65-F5344CB8AC3E}">
        <p14:creationId xmlns:p14="http://schemas.microsoft.com/office/powerpoint/2010/main" val="202547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527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Investing in Canada</a:t>
            </a:r>
          </a:p>
          <a:p>
            <a:pPr marL="800100" lvl="1" indent="-342900" algn="just">
              <a:buFont typeface="Wingdings" panose="05000000000000000000" pitchFamily="2" charset="2"/>
              <a:buChar char="v"/>
            </a:pPr>
            <a:r>
              <a:rPr lang="en-US" sz="2000" dirty="0">
                <a:latin typeface="Arial Narrow" panose="020B0606020202030204" pitchFamily="34" charset="0"/>
              </a:rPr>
              <a:t>Canada’s long-term infrastructure Plan</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5 areas for investment: Public Transit; Green Infrastructure; Social Infrastructure; Trade and Transportation Infrastructure; and Rural and Northern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Investing in Canada Plan (https://infrastructure-toolkit.oecd.org/wp-content/uploads/Canada_Plan.pdf)</a:t>
            </a:r>
          </a:p>
          <a:p>
            <a:pPr marL="342900" indent="-342900" algn="just">
              <a:spcBef>
                <a:spcPts val="1200"/>
              </a:spcBef>
              <a:spcAft>
                <a:spcPts val="600"/>
              </a:spcAft>
              <a:buFont typeface="Wingdings" panose="05000000000000000000" pitchFamily="2" charset="2"/>
              <a:buChar char="Ø"/>
            </a:pPr>
            <a:endParaRPr lang="en-US" sz="2000" b="1" dirty="0">
              <a:latin typeface="Arial Narrow" panose="020B0606020202030204" pitchFamily="34" charset="0"/>
            </a:endParaRPr>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Project Ireland 2040</a:t>
            </a:r>
          </a:p>
          <a:p>
            <a:pPr marL="800100" lvl="1" indent="-342900" algn="just">
              <a:buFont typeface="Wingdings" panose="05000000000000000000" pitchFamily="2" charset="2"/>
              <a:buChar char="v"/>
            </a:pPr>
            <a:r>
              <a:rPr lang="en-US" sz="2000" dirty="0">
                <a:latin typeface="Arial Narrow" panose="020B0606020202030204" pitchFamily="34" charset="0"/>
              </a:rPr>
              <a:t>Ireland’s long-term overarching strategy for a more resilient and sustainable future</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Ensures the alignment of investment plans with the stated National Strategic Objectives for 2040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Project Ireland 2040 (https://www.gov.ie/en/campaigns/09022006-project-ireland-2040/?referrer=http://www.gov.ie/2040/)</a:t>
            </a:r>
          </a:p>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15</a:t>
            </a:fld>
            <a:endParaRPr lang="en-GB" dirty="0"/>
          </a:p>
        </p:txBody>
      </p:sp>
    </p:spTree>
    <p:extLst>
      <p:ext uri="{BB962C8B-B14F-4D97-AF65-F5344CB8AC3E}">
        <p14:creationId xmlns:p14="http://schemas.microsoft.com/office/powerpoint/2010/main" val="339698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dirty="0">
              <a:ln>
                <a:noFill/>
              </a:ln>
              <a:solidFill>
                <a:srgbClr val="F39200"/>
              </a:solidFill>
              <a:effectLst/>
              <a:uLnTx/>
              <a:uFillTx/>
            </a:endParaRPr>
          </a:p>
        </p:txBody>
      </p:sp>
      <p:sp>
        <p:nvSpPr>
          <p:cNvPr id="4" name="Slide Number Placeholder 3"/>
          <p:cNvSpPr>
            <a:spLocks noGrp="1"/>
          </p:cNvSpPr>
          <p:nvPr>
            <p:ph type="sldNum" sz="quarter" idx="5"/>
          </p:nvPr>
        </p:nvSpPr>
        <p:spPr/>
        <p:txBody>
          <a:bodyPr/>
          <a:lstStyle/>
          <a:p>
            <a:fld id="{A6F289C2-C5DE-46BE-89DC-42A99C01992D}" type="slidenum">
              <a:rPr lang="en-GB" smtClean="0"/>
              <a:t>16</a:t>
            </a:fld>
            <a:endParaRPr lang="en-GB" dirty="0"/>
          </a:p>
        </p:txBody>
      </p:sp>
    </p:spTree>
    <p:extLst>
      <p:ext uri="{BB962C8B-B14F-4D97-AF65-F5344CB8AC3E}">
        <p14:creationId xmlns:p14="http://schemas.microsoft.com/office/powerpoint/2010/main" val="164198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 of professionals in </a:t>
            </a:r>
            <a:r>
              <a:rPr lang="en-GB" dirty="0" err="1"/>
              <a:t>Inrastructure</a:t>
            </a:r>
            <a:r>
              <a:rPr lang="en-GB" dirty="0"/>
              <a:t> Delivery</a:t>
            </a:r>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17</a:t>
            </a:fld>
            <a:endParaRPr lang="en-GB" dirty="0"/>
          </a:p>
        </p:txBody>
      </p:sp>
    </p:spTree>
    <p:extLst>
      <p:ext uri="{BB962C8B-B14F-4D97-AF65-F5344CB8AC3E}">
        <p14:creationId xmlns:p14="http://schemas.microsoft.com/office/powerpoint/2010/main" val="2171281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Chile has </a:t>
            </a:r>
            <a:r>
              <a:rPr lang="es-MX" dirty="0" err="1"/>
              <a:t>good</a:t>
            </a:r>
            <a:r>
              <a:rPr lang="es-MX" dirty="0"/>
              <a:t> </a:t>
            </a:r>
            <a:r>
              <a:rPr lang="es-MX" dirty="0" err="1"/>
              <a:t>governance</a:t>
            </a:r>
            <a:r>
              <a:rPr lang="es-MX" dirty="0"/>
              <a:t> </a:t>
            </a:r>
            <a:r>
              <a:rPr lang="es-MX" dirty="0" err="1"/>
              <a:t>arrangements</a:t>
            </a:r>
            <a:r>
              <a:rPr lang="es-MX" dirty="0"/>
              <a:t> in place to </a:t>
            </a:r>
            <a:r>
              <a:rPr lang="es-MX" dirty="0" err="1"/>
              <a:t>ensure</a:t>
            </a:r>
            <a:r>
              <a:rPr lang="es-MX" dirty="0"/>
              <a:t> </a:t>
            </a:r>
            <a:r>
              <a:rPr lang="en-US" dirty="0"/>
              <a:t>internal and external control, management of conflict of interest and integrity risks and enforcement mechanisms. However, the country could better promote a risk-based approach to managing threats to integrity. </a:t>
            </a:r>
          </a:p>
          <a:p>
            <a:pPr marL="285750" lvl="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Within the last five years, Chile has not prepared or published an analytical report on public integrity risks in infrastructure management (42% or 11 out of 26 OECD countries have published such a report).</a:t>
            </a:r>
          </a:p>
          <a:p>
            <a:pPr marL="285750" lvl="0" indent="-285750">
              <a:buFont typeface="Arial" panose="020B0604020202020204" pitchFamily="34" charset="0"/>
              <a:buChar char="•"/>
            </a:pPr>
            <a:r>
              <a:rPr lang="en-US" dirty="0"/>
              <a:t>In Chile, major infrastructure undertakings are not backed by an assessment of public integrity risks (46% or 12 out of 26 OECD countries assess public integrity risks for all or at least for major infrastructure projects).</a:t>
            </a:r>
            <a:endParaRPr lang="es-MX" dirty="0"/>
          </a:p>
        </p:txBody>
      </p:sp>
      <p:sp>
        <p:nvSpPr>
          <p:cNvPr id="4" name="Slide Number Placeholder 3"/>
          <p:cNvSpPr>
            <a:spLocks noGrp="1"/>
          </p:cNvSpPr>
          <p:nvPr>
            <p:ph type="sldNum" sz="quarter" idx="5"/>
          </p:nvPr>
        </p:nvSpPr>
        <p:spPr/>
        <p:txBody>
          <a:bodyPr/>
          <a:lstStyle/>
          <a:p>
            <a:fld id="{A6F289C2-C5DE-46BE-89DC-42A99C01992D}" type="slidenum">
              <a:rPr lang="en-GB" smtClean="0"/>
              <a:t>18</a:t>
            </a:fld>
            <a:endParaRPr lang="en-GB" dirty="0"/>
          </a:p>
        </p:txBody>
      </p:sp>
    </p:spTree>
    <p:extLst>
      <p:ext uri="{BB962C8B-B14F-4D97-AF65-F5344CB8AC3E}">
        <p14:creationId xmlns:p14="http://schemas.microsoft.com/office/powerpoint/2010/main" val="153807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Chile does not have </a:t>
            </a:r>
            <a:r>
              <a:rPr lang="en-US" sz="1800" b="0" i="0" u="none" strike="noStrike" dirty="0">
                <a:solidFill>
                  <a:srgbClr val="000000"/>
                </a:solidFill>
                <a:effectLst/>
                <a:latin typeface="Arial" panose="020B0604020202020204" pitchFamily="34" charset="0"/>
              </a:rPr>
              <a:t>mechanisms for stakeholders to engage on spatial planning and its relation with infrastructure development (</a:t>
            </a:r>
            <a:r>
              <a:rPr lang="en-US" dirty="0"/>
              <a:t>87% or 27 out of 31 OECD countries have developed such participatory mechanisms). </a:t>
            </a:r>
          </a:p>
          <a:p>
            <a:pPr marL="171450" indent="-171450">
              <a:buFont typeface="Arial" panose="020B0604020202020204" pitchFamily="34" charset="0"/>
              <a:buChar char="•"/>
            </a:pPr>
            <a:r>
              <a:rPr lang="en-US" dirty="0"/>
              <a:t>To ensure that stakeholder participation is systematic and effective, countries can provide central guidance on how to design, implement and evaluate such processes. Chile does not have a national guidance on stakeholder participation. Most OECD countries have adopted such type of guidance (27 out of 33, or 82%). 24% (8 out of 33) of them have guidance specific to infrastructure or sectors. </a:t>
            </a:r>
          </a:p>
          <a:p>
            <a:pPr marL="171450" indent="-171450">
              <a:buFont typeface="Arial" panose="020B0604020202020204" pitchFamily="34" charset="0"/>
              <a:buChar char="•"/>
            </a:pPr>
            <a:r>
              <a:rPr lang="en-US" dirty="0"/>
              <a:t>In Chile, there is no role for stakeholders in the oversight and monitoring of public infrastructure such as through participation in procurement, assessing and mitigating the risks of corruption</a:t>
            </a:r>
            <a:r>
              <a:rPr lang="en-US"/>
              <a:t>, etc. </a:t>
            </a:r>
            <a:r>
              <a:rPr lang="en-US" dirty="0"/>
              <a:t>(53% or 17 out of 32 OECD countries give stakeholders such a role).</a:t>
            </a:r>
          </a:p>
        </p:txBody>
      </p:sp>
      <p:sp>
        <p:nvSpPr>
          <p:cNvPr id="4" name="Slide Number Placeholder 3"/>
          <p:cNvSpPr>
            <a:spLocks noGrp="1"/>
          </p:cNvSpPr>
          <p:nvPr>
            <p:ph type="sldNum" sz="quarter" idx="5"/>
          </p:nvPr>
        </p:nvSpPr>
        <p:spPr/>
        <p:txBody>
          <a:bodyPr/>
          <a:lstStyle/>
          <a:p>
            <a:fld id="{A6F289C2-C5DE-46BE-89DC-42A99C01992D}" type="slidenum">
              <a:rPr lang="en-GB" smtClean="0"/>
              <a:t>19</a:t>
            </a:fld>
            <a:endParaRPr lang="en-GB" dirty="0"/>
          </a:p>
        </p:txBody>
      </p:sp>
    </p:spTree>
    <p:extLst>
      <p:ext uri="{BB962C8B-B14F-4D97-AF65-F5344CB8AC3E}">
        <p14:creationId xmlns:p14="http://schemas.microsoft.com/office/powerpoint/2010/main" val="371583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88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2</a:t>
            </a:fld>
            <a:endParaRPr lang="en-GB" dirty="0"/>
          </a:p>
        </p:txBody>
      </p:sp>
    </p:spTree>
    <p:extLst>
      <p:ext uri="{BB962C8B-B14F-4D97-AF65-F5344CB8AC3E}">
        <p14:creationId xmlns:p14="http://schemas.microsoft.com/office/powerpoint/2010/main" val="10818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interesting example for Chile will be the reascent assessment done by the Transport Regulatory Agency in France (ART). </a:t>
            </a:r>
            <a:r>
              <a:rPr lang="en-US" dirty="0">
                <a:solidFill>
                  <a:schemeClr val="bg1"/>
                </a:solidFill>
                <a:latin typeface="Roboto" pitchFamily="2" charset="0"/>
                <a:ea typeface="Roboto" pitchFamily="2" charset="0"/>
              </a:rPr>
              <a:t>ART plays a unique role in shedding light on the economics of motorway concessions.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Roboto" pitchFamily="2" charset="0"/>
                <a:ea typeface="Roboto" pitchFamily="2" charset="0"/>
              </a:rPr>
              <a:t>In 2020 ART developed a report to provide </a:t>
            </a:r>
            <a:r>
              <a:rPr kumimoji="0" lang="en-US" sz="1200" b="0" i="0" u="none" strike="noStrike" kern="0" cap="none" spc="0" normalizeH="0" baseline="0" noProof="0" dirty="0">
                <a:ln>
                  <a:noFill/>
                </a:ln>
                <a:solidFill>
                  <a:srgbClr val="24356D"/>
                </a:solidFill>
                <a:effectLst/>
                <a:uLnTx/>
                <a:uFillTx/>
              </a:rPr>
              <a:t>explanations on a concession model that has been highly </a:t>
            </a:r>
            <a:r>
              <a:rPr kumimoji="0" lang="en-US" sz="1200" b="0" i="0" u="none" strike="noStrike" kern="0" cap="none" spc="0" normalizeH="0" baseline="0" noProof="0" dirty="0" err="1">
                <a:ln>
                  <a:noFill/>
                </a:ln>
                <a:solidFill>
                  <a:srgbClr val="24356D"/>
                </a:solidFill>
                <a:effectLst/>
                <a:uLnTx/>
                <a:uFillTx/>
              </a:rPr>
              <a:t>criticised</a:t>
            </a:r>
            <a:r>
              <a:rPr kumimoji="0" lang="en-US" sz="1200" b="0" i="0" u="none" strike="noStrike" kern="0" cap="none" spc="0" normalizeH="0" baseline="0" noProof="0" dirty="0">
                <a:ln>
                  <a:noFill/>
                </a:ln>
                <a:solidFill>
                  <a:srgbClr val="24356D"/>
                </a:solidFill>
                <a:effectLst/>
                <a:uLnTx/>
                <a:uFillTx/>
              </a:rPr>
              <a:t> </a:t>
            </a:r>
            <a:r>
              <a:rPr lang="en-US" dirty="0">
                <a:solidFill>
                  <a:schemeClr val="bg1"/>
                </a:solidFill>
                <a:latin typeface="Roboto" pitchFamily="2" charset="0"/>
                <a:ea typeface="Roboto"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4356D"/>
                </a:solidFill>
                <a:effectLst/>
                <a:uLnTx/>
                <a:uFillTx/>
              </a:rPr>
              <a:t>In 2023 ART prepared a report to open the debate on the future of the concessionary motorway network (2031-2036). </a:t>
            </a:r>
            <a:endParaRPr lang="fr-FR" sz="1200" dirty="0">
              <a:solidFill>
                <a:schemeClr val="tx2"/>
              </a:solidFill>
              <a:latin typeface="Roboto" pitchFamily="2" charset="0"/>
              <a:ea typeface="Roboto"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200" dirty="0">
              <a:solidFill>
                <a:srgbClr val="6C8A99"/>
              </a:solidFill>
              <a:latin typeface="Roboto" pitchFamily="2" charset="0"/>
              <a:ea typeface="Roboto"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srgbClr val="24356D"/>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Roboto" pitchFamily="2" charset="0"/>
              <a:ea typeface="Roboto"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21</a:t>
            </a:fld>
            <a:endParaRPr lang="fr-FR"/>
          </a:p>
        </p:txBody>
      </p:sp>
    </p:spTree>
    <p:extLst>
      <p:ext uri="{BB962C8B-B14F-4D97-AF65-F5344CB8AC3E}">
        <p14:creationId xmlns:p14="http://schemas.microsoft.com/office/powerpoint/2010/main" val="47695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err="1"/>
              <a:t>Three</a:t>
            </a:r>
            <a:r>
              <a:rPr lang="fr-FR" sz="1200" b="0" dirty="0"/>
              <a:t> aspects of </a:t>
            </a:r>
            <a:r>
              <a:rPr lang="en-US" sz="1200" b="0" dirty="0"/>
              <a:t>of the current model need to be re-examined in view of the expiry of the historical contracts</a:t>
            </a:r>
            <a:r>
              <a:rPr lang="fr-FR"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chemeClr val="tx2"/>
                </a:solidFill>
                <a:latin typeface="Roboto" pitchFamily="2" charset="0"/>
                <a:ea typeface="Roboto" pitchFamily="2" charset="0"/>
              </a:rPr>
              <a:t>Risk arrangement: before launching new tenders, an analysis of each model should be conducted, particularly with regard to the transfer of traffic risk</a:t>
            </a:r>
          </a:p>
          <a:p>
            <a:pPr marL="228600" indent="-228600" algn="just">
              <a:buClr>
                <a:schemeClr val="accent3"/>
              </a:buClr>
              <a:buFont typeface="+mj-lt"/>
              <a:buAutoNum type="arabicPeriod"/>
            </a:pPr>
            <a:r>
              <a:rPr lang="en-US" sz="1200" dirty="0">
                <a:solidFill>
                  <a:schemeClr val="tx2"/>
                </a:solidFill>
                <a:latin typeface="Roboto" pitchFamily="2" charset="0"/>
                <a:ea typeface="Roboto" pitchFamily="2" charset="0"/>
              </a:rPr>
              <a:t>Regarding geography and duration: Consideration should be given to the appropriateness of a geographical redistribution of concessions and reducing the duration of concessions is desirable and possible in future contracts</a:t>
            </a:r>
          </a:p>
          <a:p>
            <a:pPr marL="228600" marR="0" lvl="0" indent="-228600" algn="just" defTabSz="914400" rtl="0" eaLnBrk="1" fontAlgn="auto" latinLnBrk="0" hangingPunct="1">
              <a:lnSpc>
                <a:spcPct val="100000"/>
              </a:lnSpc>
              <a:spcBef>
                <a:spcPts val="0"/>
              </a:spcBef>
              <a:spcAft>
                <a:spcPts val="0"/>
              </a:spcAft>
              <a:buClr>
                <a:schemeClr val="accent3"/>
              </a:buClr>
              <a:buSzTx/>
              <a:buFont typeface="+mj-lt"/>
              <a:buAutoNum type="arabicPeriod"/>
              <a:tabLst/>
              <a:defRPr/>
            </a:pPr>
            <a:r>
              <a:rPr lang="en-US" sz="1200" dirty="0">
                <a:solidFill>
                  <a:schemeClr val="tx2"/>
                </a:solidFill>
                <a:latin typeface="Roboto" pitchFamily="2" charset="0"/>
                <a:ea typeface="Roboto" pitchFamily="2" charset="0"/>
              </a:rPr>
              <a:t>On the modalities for revising contracts: A five-year review would make it possible to revise the parameters negotiated in the context of amendments and to </a:t>
            </a:r>
            <a:r>
              <a:rPr lang="en-US" sz="1200" dirty="0" err="1">
                <a:solidFill>
                  <a:schemeClr val="tx2"/>
                </a:solidFill>
                <a:latin typeface="Roboto" pitchFamily="2" charset="0"/>
                <a:ea typeface="Roboto" pitchFamily="2" charset="0"/>
              </a:rPr>
              <a:t>systematise</a:t>
            </a:r>
            <a:r>
              <a:rPr lang="en-US" sz="1200" dirty="0">
                <a:solidFill>
                  <a:schemeClr val="tx2"/>
                </a:solidFill>
                <a:latin typeface="Roboto" pitchFamily="2" charset="0"/>
                <a:ea typeface="Roboto" pitchFamily="2" charset="0"/>
              </a:rPr>
              <a:t> cost and opportunity studies</a:t>
            </a:r>
            <a:endParaRPr lang="fr-FR" sz="1200" dirty="0">
              <a:solidFill>
                <a:srgbClr val="6C8A99"/>
              </a:solidFill>
              <a:latin typeface="Roboto" pitchFamily="2" charset="0"/>
              <a:ea typeface="Roboto"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22</a:t>
            </a:fld>
            <a:endParaRPr lang="fr-FR"/>
          </a:p>
        </p:txBody>
      </p:sp>
    </p:spTree>
    <p:extLst>
      <p:ext uri="{BB962C8B-B14F-4D97-AF65-F5344CB8AC3E}">
        <p14:creationId xmlns:p14="http://schemas.microsoft.com/office/powerpoint/2010/main" val="2732464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25</a:t>
            </a:fld>
            <a:endParaRPr lang="en-GB" dirty="0"/>
          </a:p>
        </p:txBody>
      </p:sp>
    </p:spTree>
    <p:extLst>
      <p:ext uri="{BB962C8B-B14F-4D97-AF65-F5344CB8AC3E}">
        <p14:creationId xmlns:p14="http://schemas.microsoft.com/office/powerpoint/2010/main" val="197230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26</a:t>
            </a:fld>
            <a:endParaRPr lang="en-GB" dirty="0"/>
          </a:p>
        </p:txBody>
      </p:sp>
    </p:spTree>
    <p:extLst>
      <p:ext uri="{BB962C8B-B14F-4D97-AF65-F5344CB8AC3E}">
        <p14:creationId xmlns:p14="http://schemas.microsoft.com/office/powerpoint/2010/main" val="3441641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27</a:t>
            </a:fld>
            <a:endParaRPr lang="en-GB" dirty="0"/>
          </a:p>
        </p:txBody>
      </p:sp>
    </p:spTree>
    <p:extLst>
      <p:ext uri="{BB962C8B-B14F-4D97-AF65-F5344CB8AC3E}">
        <p14:creationId xmlns:p14="http://schemas.microsoft.com/office/powerpoint/2010/main" val="1194869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F289C2-C5DE-46BE-89DC-42A99C01992D}" type="slidenum">
              <a:rPr lang="en-GB" smtClean="0"/>
              <a:t>28</a:t>
            </a:fld>
            <a:endParaRPr lang="en-GB" dirty="0"/>
          </a:p>
        </p:txBody>
      </p:sp>
    </p:spTree>
    <p:extLst>
      <p:ext uri="{BB962C8B-B14F-4D97-AF65-F5344CB8AC3E}">
        <p14:creationId xmlns:p14="http://schemas.microsoft.com/office/powerpoint/2010/main" val="2370947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As the number of social and environmental objectives increase, project managers will have to become more skilled in balancing multiple objectives. One way to support this is to provide tools and guidance: UK's multi-criteria analysis manual</a:t>
            </a:r>
          </a:p>
          <a:p>
            <a:pPr marL="800100" lvl="1" indent="-342900" algn="just">
              <a:buFont typeface="Wingdings" panose="05000000000000000000" pitchFamily="2" charset="2"/>
              <a:buChar char="v"/>
            </a:pPr>
            <a:r>
              <a:rPr lang="en-US" sz="2000" dirty="0">
                <a:latin typeface="Arial Narrow" panose="020B0606020202030204" pitchFamily="34" charset="0"/>
              </a:rPr>
              <a:t>Guidelines for Government officials and other practitioners on the incorporation of MCA in decision making processes</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Explains techniques that do not necessarily rely on monetary valuations as a way to complement the use of monetary methodologies (e.g., CBA, cost-effectiveness analysis)</a:t>
            </a:r>
          </a:p>
          <a:p>
            <a:r>
              <a:rPr lang="en-GB" sz="1200" dirty="0"/>
              <a:t>Multi-criteria analysis manual (https://infrastructure-toolkit.oecd.org/wp-content/uploads/UK_MCA.pdf)</a:t>
            </a:r>
          </a:p>
          <a:p>
            <a:endParaRPr lang="en-GB" dirty="0"/>
          </a:p>
        </p:txBody>
      </p:sp>
      <p:sp>
        <p:nvSpPr>
          <p:cNvPr id="4" name="Slide Number Placeholder 3"/>
          <p:cNvSpPr>
            <a:spLocks noGrp="1"/>
          </p:cNvSpPr>
          <p:nvPr>
            <p:ph type="sldNum" sz="quarter" idx="10"/>
          </p:nvPr>
        </p:nvSpPr>
        <p:spPr/>
        <p:txBody>
          <a:bodyPr/>
          <a:lstStyle/>
          <a:p>
            <a:fld id="{B9F075BF-B68F-49A6-BBD9-1F9203778404}" type="slidenum">
              <a:rPr lang="en-US" smtClean="0"/>
              <a:pPr/>
              <a:t>30</a:t>
            </a:fld>
            <a:endParaRPr lang="en-US"/>
          </a:p>
        </p:txBody>
      </p:sp>
    </p:spTree>
    <p:extLst>
      <p:ext uri="{BB962C8B-B14F-4D97-AF65-F5344CB8AC3E}">
        <p14:creationId xmlns:p14="http://schemas.microsoft.com/office/powerpoint/2010/main" val="2844908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Evaluation of asset performance in Austria</a:t>
            </a:r>
          </a:p>
          <a:p>
            <a:pPr marL="800100" lvl="1" indent="-342900" algn="just">
              <a:buFont typeface="Wingdings" panose="05000000000000000000" pitchFamily="2" charset="2"/>
              <a:buChar char="v"/>
            </a:pPr>
            <a:r>
              <a:rPr lang="en-US" sz="2000" dirty="0">
                <a:latin typeface="Arial Narrow" panose="020B0606020202030204" pitchFamily="34" charset="0"/>
              </a:rPr>
              <a:t>Network Condition Report published annually, presenting the overall asset performance of the rail network</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The results of this evaluation form the basis for the planning of re-investments and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Evaluation of asset performance in Austria (https://infrastructure-toolkit.oecd.org/wp-content/uploads/Austria_AssetPerformance.pdf)</a:t>
            </a:r>
          </a:p>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31</a:t>
            </a:fld>
            <a:endParaRPr lang="en-GB" dirty="0"/>
          </a:p>
        </p:txBody>
      </p:sp>
    </p:spTree>
    <p:extLst>
      <p:ext uri="{BB962C8B-B14F-4D97-AF65-F5344CB8AC3E}">
        <p14:creationId xmlns:p14="http://schemas.microsoft.com/office/powerpoint/2010/main" val="3688048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Permitting and licensing can be a significant obstacle for the delivery of infrastructure. </a:t>
            </a:r>
          </a:p>
          <a:p>
            <a:pPr marL="171450" indent="-171450">
              <a:buFont typeface="Arial" panose="020B0604020202020204" pitchFamily="34" charset="0"/>
              <a:buChar char="•"/>
            </a:pPr>
            <a:r>
              <a:rPr lang="en-GB" dirty="0"/>
              <a:t>Good practices for smart regulation suggest both: Reviewing the stock of regulations (to clean it) and establishing ex ante impact assessments for the flow of regulations (i.e. Regulatory Impact Assessment). Today, basically all OECD countries use RIA in different forms. </a:t>
            </a:r>
          </a:p>
          <a:p>
            <a:pPr marL="628650" lvl="1"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Chile, there is no formal review of existing regulations relevant to infrastructure (24% or 8 out of 33 OECD countries have systematic reviews; 67% or 22 countries conduct reviews on an ad hoc basis).</a:t>
            </a:r>
            <a:endParaRPr lang="en-GB" dirty="0"/>
          </a:p>
          <a:p>
            <a:pPr marL="628650" lvl="1"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There is also no formal review of the stock of licenses and permits in </a:t>
            </a:r>
            <a:r>
              <a:rPr lang="en-US" sz="1800" b="0" i="0" u="none" strike="noStrike">
                <a:solidFill>
                  <a:srgbClr val="000000"/>
                </a:solidFill>
                <a:effectLst/>
                <a:latin typeface="Arial" panose="020B0604020202020204" pitchFamily="34" charset="0"/>
              </a:rPr>
              <a:t>Chile (41% or 13 </a:t>
            </a:r>
            <a:r>
              <a:rPr lang="en-US" sz="1800" b="0" i="0" u="none" strike="noStrike" dirty="0">
                <a:solidFill>
                  <a:srgbClr val="000000"/>
                </a:solidFill>
                <a:effectLst/>
                <a:latin typeface="Arial" panose="020B0604020202020204" pitchFamily="34" charset="0"/>
              </a:rPr>
              <a:t>out of 32 OECD countries </a:t>
            </a:r>
            <a:r>
              <a:rPr lang="en-US" sz="1800" b="0" i="0" u="none" strike="noStrike">
                <a:solidFill>
                  <a:srgbClr val="000000"/>
                </a:solidFill>
                <a:effectLst/>
                <a:latin typeface="Arial" panose="020B0604020202020204" pitchFamily="34" charset="0"/>
              </a:rPr>
              <a:t>have systematic reviews; </a:t>
            </a:r>
            <a:r>
              <a:rPr lang="en-US" sz="1800" b="0" i="0" u="none" strike="noStrike" dirty="0">
                <a:solidFill>
                  <a:srgbClr val="000000"/>
                </a:solidFill>
                <a:effectLst/>
                <a:latin typeface="Arial" panose="020B0604020202020204" pitchFamily="34" charset="0"/>
              </a:rPr>
              <a:t>44% or 14 countries conduct reviews on an ad hoc basis). </a:t>
            </a:r>
            <a:endParaRPr lang="en-GB" dirty="0"/>
          </a:p>
          <a:p>
            <a:pPr marL="171450" indent="-171450">
              <a:buFont typeface="Arial" panose="020B0604020202020204" pitchFamily="34" charset="0"/>
              <a:buChar char="•"/>
            </a:pPr>
            <a:r>
              <a:rPr lang="en-GB" dirty="0"/>
              <a:t>Likewise, administrative simplification can be used to streamline permitting, reducing the burdens for businesses while safeguarding public interests (i.e. construction safety, civil protection, etc.).  Digital technologies can be very effective for simplification purposes (i.e., e-processing, one-stop shops, etc.).</a:t>
            </a:r>
          </a:p>
          <a:p>
            <a:pPr marL="171450" indent="-171450">
              <a:buFont typeface="Arial" panose="020B0604020202020204" pitchFamily="34" charset="0"/>
              <a:buChar char="•"/>
            </a:pPr>
            <a:r>
              <a:rPr lang="en-US" dirty="0"/>
              <a:t>There are no mechanisms in Chile to co-ordinate between the different regulatory bodies competent for infrastructure, either in the regulatory approval and design process (64% or 21 out of 33 OECD countries have such mechanisms) or in the implementation of regulations and services (e.g. licensing/permitting* procedures, regulatory inspections and enforcement) (61% or 20 out of 33 OECD countries have such mechanisms).</a:t>
            </a:r>
            <a:endParaRPr lang="en-GB"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32</a:t>
            </a:fld>
            <a:endParaRPr lang="en-GB" dirty="0"/>
          </a:p>
        </p:txBody>
      </p:sp>
    </p:spTree>
    <p:extLst>
      <p:ext uri="{BB962C8B-B14F-4D97-AF65-F5344CB8AC3E}">
        <p14:creationId xmlns:p14="http://schemas.microsoft.com/office/powerpoint/2010/main" val="98629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planning system will need to develop a greater capacity for long-term thinking, </a:t>
            </a:r>
            <a:r>
              <a:rPr lang="en-US" dirty="0" err="1"/>
              <a:t>decentralise</a:t>
            </a:r>
            <a:r>
              <a:rPr lang="en-US" dirty="0"/>
              <a:t> infrastructure decision making, improve co-ordination within and across sectors,, and develop a more holistic approach to addressing infrastructure gaps that extends beyond supply measures to consider a wide range of policy interventions. </a:t>
            </a:r>
            <a:endParaRPr lang="en-GB" dirty="0"/>
          </a:p>
          <a:p>
            <a:pPr marL="171450" indent="-171450">
              <a:buFont typeface="Arial" panose="020B0604020202020204" pitchFamily="34" charset="0"/>
              <a:buChar char="•"/>
            </a:pPr>
            <a:r>
              <a:rPr lang="en-GB" dirty="0"/>
              <a:t>Project evaluation and prioritisation: Decisions</a:t>
            </a:r>
            <a:r>
              <a:rPr lang="en-US" dirty="0"/>
              <a:t> regarding what to build and how to build it will increasingly need to take into account negative externalities, whether in terms of air quality, carbon emissions, or health and safety.</a:t>
            </a:r>
          </a:p>
          <a:p>
            <a:pPr marL="171450" indent="-171450">
              <a:buFont typeface="Arial" panose="020B0604020202020204" pitchFamily="34" charset="0"/>
              <a:buChar char="•"/>
            </a:pPr>
            <a:r>
              <a:rPr lang="en-US" dirty="0" err="1"/>
              <a:t>Compartmentalisation</a:t>
            </a:r>
            <a:r>
              <a:rPr lang="en-US" dirty="0"/>
              <a:t>: Sectoral ministries work within somewhat isolated silos, with limited mechanisms for ensuring alignment and integration across policy areas and investments. The recommendation is to assess overlaps between ministries and clarify roles. </a:t>
            </a:r>
          </a:p>
          <a:p>
            <a:pPr marL="171450" indent="-171450">
              <a:buFont typeface="Arial" panose="020B0604020202020204" pitchFamily="34" charset="0"/>
              <a:buChar char="•"/>
            </a:pPr>
            <a:r>
              <a:rPr lang="en-US" dirty="0"/>
              <a:t>LC approach: From project preparation through execution to operation – including sufficient resources for ensuring value for money during contract modifications, renegotiations or extensions. Specifically, project leaders will need to ensure that they have sufficient capacity to effectively monitor concessions during their operational phase. As the number of projects in their operational phase increases, greater resources will be required. </a:t>
            </a:r>
          </a:p>
        </p:txBody>
      </p:sp>
      <p:sp>
        <p:nvSpPr>
          <p:cNvPr id="4" name="Slide Number Placeholder 3"/>
          <p:cNvSpPr>
            <a:spLocks noGrp="1"/>
          </p:cNvSpPr>
          <p:nvPr>
            <p:ph type="sldNum" sz="quarter" idx="10"/>
          </p:nvPr>
        </p:nvSpPr>
        <p:spPr/>
        <p:txBody>
          <a:bodyPr/>
          <a:lstStyle/>
          <a:p>
            <a:fld id="{A6F289C2-C5DE-46BE-89DC-42A99C01992D}" type="slidenum">
              <a:rPr lang="en-GB" smtClean="0"/>
              <a:t>3</a:t>
            </a:fld>
            <a:endParaRPr lang="en-GB" dirty="0"/>
          </a:p>
        </p:txBody>
      </p:sp>
    </p:spTree>
    <p:extLst>
      <p:ext uri="{BB962C8B-B14F-4D97-AF65-F5344CB8AC3E}">
        <p14:creationId xmlns:p14="http://schemas.microsoft.com/office/powerpoint/2010/main" val="2562213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dirty="0"/>
              <a:t>Bad experiences from the past (i.e., corruption scandals, poor service levels, etc.) in LAC fuel lack of trust in PPPs.</a:t>
            </a:r>
          </a:p>
          <a:p>
            <a:pPr marL="171450" indent="-171450">
              <a:buFont typeface="Arial" panose="020B0604020202020204" pitchFamily="34" charset="0"/>
              <a:buChar char="•"/>
            </a:pPr>
            <a:r>
              <a:rPr lang="en-GB" sz="1200" b="0" dirty="0"/>
              <a:t>Indeed, integrity risks are present in the whole life cycle of infrastructure:</a:t>
            </a:r>
          </a:p>
          <a:p>
            <a:pPr marL="628650" lvl="1" indent="-171450">
              <a:buFont typeface="Arial" panose="020B0604020202020204" pitchFamily="34" charset="0"/>
              <a:buChar char="•"/>
            </a:pPr>
            <a:r>
              <a:rPr lang="en-GB" sz="1200" b="0" dirty="0"/>
              <a:t>Planning and design: Capturing infrastructure officials to opt for works that do not demonstrate public value, but benefit specific private interests.</a:t>
            </a:r>
          </a:p>
          <a:p>
            <a:pPr marL="628650" lvl="1" indent="-171450">
              <a:buFont typeface="Arial" panose="020B0604020202020204" pitchFamily="34" charset="0"/>
              <a:buChar char="•"/>
            </a:pPr>
            <a:r>
              <a:rPr lang="en-GB" sz="1200" b="0" dirty="0"/>
              <a:t>Tendering: Favouring specific bidders, even when their bids do not offer the best value for money.</a:t>
            </a:r>
          </a:p>
          <a:p>
            <a:pPr marL="628650" lvl="1" indent="-171450">
              <a:buFont typeface="Arial" panose="020B0604020202020204" pitchFamily="34" charset="0"/>
              <a:buChar char="•"/>
            </a:pPr>
            <a:r>
              <a:rPr lang="en-GB" sz="1200" b="0" dirty="0"/>
              <a:t>Contract management: Tolerating poor service levels, below contractual specifications. </a:t>
            </a:r>
          </a:p>
          <a:p>
            <a:pPr marL="171450" indent="-171450">
              <a:buFont typeface="Arial" panose="020B0604020202020204" pitchFamily="34" charset="0"/>
              <a:buChar char="•"/>
            </a:pPr>
            <a:r>
              <a:rPr lang="en-GB" sz="1200" b="0" dirty="0"/>
              <a:t>The assessment of integrity risks in infrastructure should be part of a preventive approach.</a:t>
            </a:r>
          </a:p>
          <a:p>
            <a:pPr marL="171450" indent="-171450">
              <a:buFont typeface="Arial" panose="020B0604020202020204" pitchFamily="34" charset="0"/>
              <a:buChar char="•"/>
            </a:pPr>
            <a:r>
              <a:rPr lang="en-US" b="0" dirty="0"/>
              <a:t>A risk management strategy should be developed from the conception of infrastructure projects, as some of them will certainly </a:t>
            </a:r>
            <a:r>
              <a:rPr lang="en-US" b="0" dirty="0" err="1"/>
              <a:t>materialise</a:t>
            </a:r>
            <a:r>
              <a:rPr lang="en-US" b="0" dirty="0"/>
              <a:t>.</a:t>
            </a:r>
          </a:p>
          <a:p>
            <a:pPr marL="171450" indent="-171450">
              <a:buFont typeface="Arial" panose="020B0604020202020204" pitchFamily="34" charset="0"/>
              <a:buChar char="•"/>
            </a:pPr>
            <a:r>
              <a:rPr lang="en-US" b="0" dirty="0" err="1"/>
              <a:t>Institutionalising</a:t>
            </a:r>
            <a:r>
              <a:rPr lang="en-US" b="0" dirty="0"/>
              <a:t> risk management, including a dedicated risk management function, risk management strategy and periodic risk assessments, is critical for effectively safeguarding integrity in infrastructure projects.</a:t>
            </a:r>
          </a:p>
          <a:p>
            <a:pPr marL="171450" indent="-171450">
              <a:buFont typeface="Arial" panose="020B0604020202020204" pitchFamily="34" charset="0"/>
              <a:buChar char="•"/>
            </a:pPr>
            <a:r>
              <a:rPr lang="en-US" b="0" dirty="0"/>
              <a:t>Risk assessments support management in effectively identifying potential irregularities and inefficiencies up front, and therefore manage project resources and operations more effectively. It is critical that the risk management strategy and risk assessments have an explicit focus on corruption and fraud risks, with a view to linking integrity policies and controls to the objectives of the project.</a:t>
            </a:r>
            <a:endParaRPr lang="es-MX" b="0" dirty="0"/>
          </a:p>
        </p:txBody>
      </p:sp>
      <p:sp>
        <p:nvSpPr>
          <p:cNvPr id="4" name="Slide Number Placeholder 3"/>
          <p:cNvSpPr>
            <a:spLocks noGrp="1"/>
          </p:cNvSpPr>
          <p:nvPr>
            <p:ph type="sldNum" sz="quarter" idx="5"/>
          </p:nvPr>
        </p:nvSpPr>
        <p:spPr/>
        <p:txBody>
          <a:bodyPr/>
          <a:lstStyle/>
          <a:p>
            <a:fld id="{A6F289C2-C5DE-46BE-89DC-42A99C01992D}" type="slidenum">
              <a:rPr lang="en-GB" smtClean="0"/>
              <a:t>33</a:t>
            </a:fld>
            <a:endParaRPr lang="en-GB" dirty="0"/>
          </a:p>
        </p:txBody>
      </p:sp>
    </p:spTree>
    <p:extLst>
      <p:ext uri="{BB962C8B-B14F-4D97-AF65-F5344CB8AC3E}">
        <p14:creationId xmlns:p14="http://schemas.microsoft.com/office/powerpoint/2010/main" val="2126254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Chile also reports not having mechanisms for stakeholder guidance in spatial planning or for stakeholder oversight and management of public infrastructure projects.</a:t>
            </a:r>
          </a:p>
          <a:p>
            <a:endParaRPr lang="en-GB" dirty="0"/>
          </a:p>
          <a:p>
            <a:r>
              <a:rPr lang="en-GB" dirty="0"/>
              <a:t>While it does have mandatory consultation of underrepresented groups, there is no required public disclosure of how consultations are used.</a:t>
            </a:r>
          </a:p>
        </p:txBody>
      </p:sp>
      <p:sp>
        <p:nvSpPr>
          <p:cNvPr id="4" name="Slide Number Placeholder 3"/>
          <p:cNvSpPr>
            <a:spLocks noGrp="1"/>
          </p:cNvSpPr>
          <p:nvPr>
            <p:ph type="sldNum" sz="quarter" idx="10"/>
          </p:nvPr>
        </p:nvSpPr>
        <p:spPr/>
        <p:txBody>
          <a:bodyPr/>
          <a:lstStyle/>
          <a:p>
            <a:fld id="{A6F289C2-C5DE-46BE-89DC-42A99C01992D}" type="slidenum">
              <a:rPr lang="en-GB" smtClean="0"/>
              <a:t>34</a:t>
            </a:fld>
            <a:endParaRPr lang="en-GB" dirty="0"/>
          </a:p>
        </p:txBody>
      </p:sp>
    </p:spTree>
    <p:extLst>
      <p:ext uri="{BB962C8B-B14F-4D97-AF65-F5344CB8AC3E}">
        <p14:creationId xmlns:p14="http://schemas.microsoft.com/office/powerpoint/2010/main" val="1759579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particularly important given Chile’s high-levels of inequality (Gini index of 44.9, according to the WB).</a:t>
            </a:r>
          </a:p>
          <a:p>
            <a:pPr marL="171450" indent="-171450">
              <a:buFont typeface="Arial" panose="020B0604020202020204" pitchFamily="34" charset="0"/>
              <a:buChar char="•"/>
            </a:pPr>
            <a:r>
              <a:rPr lang="en-US" dirty="0"/>
              <a:t>Infrastructure can have a major impact on women’s access to resources and agency over their well-being, and thus on women’s empowerment. </a:t>
            </a:r>
          </a:p>
          <a:p>
            <a:pPr marL="171450" indent="-171450">
              <a:buFont typeface="Arial" panose="020B0604020202020204" pitchFamily="34" charset="0"/>
              <a:buChar char="•"/>
            </a:pPr>
            <a:r>
              <a:rPr lang="en-US" dirty="0"/>
              <a:t>Infrastructure itself is not gender-neutral: women and men have different needs and use infrastructure differently given their specific social roles, economic status or preferences. </a:t>
            </a:r>
          </a:p>
          <a:p>
            <a:pPr marL="171450" indent="-171450">
              <a:buFont typeface="Arial" panose="020B0604020202020204" pitchFamily="34" charset="0"/>
              <a:buChar char="•"/>
            </a:pPr>
            <a:r>
              <a:rPr lang="en-US" dirty="0"/>
              <a:t>Poor infrastructure quality also poses differentiated threats to women’s safety and well-being.</a:t>
            </a:r>
          </a:p>
          <a:p>
            <a:pPr marL="171450" indent="-171450">
              <a:buFont typeface="Arial" panose="020B0604020202020204" pitchFamily="34" charset="0"/>
              <a:buChar char="•"/>
            </a:pPr>
            <a:r>
              <a:rPr lang="en-US" dirty="0"/>
              <a:t>For example, recent studies have found that longer commutes increase the probability of leaving a job for both men and women, albeit the effects are greater for women. Women who have an hour-long commute are 29.1% more likely to leave their current job than if they had a 10-minute commute, compared with 23.9% for men.</a:t>
            </a:r>
            <a:endParaRPr lang="en-GB" dirty="0"/>
          </a:p>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35</a:t>
            </a:fld>
            <a:endParaRPr lang="en-GB" dirty="0"/>
          </a:p>
        </p:txBody>
      </p:sp>
    </p:spTree>
    <p:extLst>
      <p:ext uri="{BB962C8B-B14F-4D97-AF65-F5344CB8AC3E}">
        <p14:creationId xmlns:p14="http://schemas.microsoft.com/office/powerpoint/2010/main" val="2943146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36</a:t>
            </a:fld>
            <a:endParaRPr lang="fr-FR"/>
          </a:p>
        </p:txBody>
      </p:sp>
    </p:spTree>
    <p:extLst>
      <p:ext uri="{BB962C8B-B14F-4D97-AF65-F5344CB8AC3E}">
        <p14:creationId xmlns:p14="http://schemas.microsoft.com/office/powerpoint/2010/main" val="661610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39</a:t>
            </a:fld>
            <a:endParaRPr lang="fr-FR"/>
          </a:p>
        </p:txBody>
      </p:sp>
    </p:spTree>
    <p:extLst>
      <p:ext uri="{BB962C8B-B14F-4D97-AF65-F5344CB8AC3E}">
        <p14:creationId xmlns:p14="http://schemas.microsoft.com/office/powerpoint/2010/main" val="131092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4</a:t>
            </a:fld>
            <a:endParaRPr lang="en-GB" dirty="0"/>
          </a:p>
        </p:txBody>
      </p:sp>
    </p:spTree>
    <p:extLst>
      <p:ext uri="{BB962C8B-B14F-4D97-AF65-F5344CB8AC3E}">
        <p14:creationId xmlns:p14="http://schemas.microsoft.com/office/powerpoint/2010/main" val="114596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285750" indent="-285750">
              <a:buFont typeface="Arial" panose="020B0604020202020204" pitchFamily="34" charset="0"/>
              <a:buChar char="•"/>
            </a:pPr>
            <a:r>
              <a:rPr lang="en-US" sz="1800" b="0" i="0" dirty="0">
                <a:solidFill>
                  <a:srgbClr val="333333"/>
                </a:solidFill>
                <a:effectLst/>
                <a:latin typeface="Helvetica Neue"/>
              </a:rPr>
              <a:t>The Recommendation was adopted by the OECD Council in July 2020. </a:t>
            </a:r>
          </a:p>
          <a:p>
            <a:pPr marL="285750" indent="-285750">
              <a:buFont typeface="Arial" panose="020B0604020202020204" pitchFamily="34" charset="0"/>
              <a:buChar char="•"/>
            </a:pPr>
            <a:r>
              <a:rPr lang="en-US" sz="1800" b="0" i="0" dirty="0">
                <a:solidFill>
                  <a:srgbClr val="333333"/>
                </a:solidFill>
                <a:effectLst/>
                <a:latin typeface="Helvetica Neue"/>
              </a:rPr>
              <a:t>It provides countries with practical guidance for efficient, transparent and responsive decision-making processes in infrastructure investment. </a:t>
            </a:r>
          </a:p>
          <a:p>
            <a:pPr marL="285750" indent="-285750">
              <a:buFont typeface="Arial" panose="020B0604020202020204" pitchFamily="34" charset="0"/>
              <a:buChar char="•"/>
            </a:pPr>
            <a:r>
              <a:rPr lang="en-US" sz="1800" b="0" i="0" dirty="0">
                <a:solidFill>
                  <a:srgbClr val="333333"/>
                </a:solidFill>
                <a:effectLst/>
                <a:latin typeface="Helvetica Neue"/>
              </a:rPr>
              <a:t>It supports a whole-of-government approach and covers the entire life cycle of infrastructure projects, putting special emphasis on regional, social, gender, and environmental considerations.</a:t>
            </a:r>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5</a:t>
            </a:fld>
            <a:endParaRPr lang="en-GB" dirty="0"/>
          </a:p>
        </p:txBody>
      </p:sp>
    </p:spTree>
    <p:extLst>
      <p:ext uri="{BB962C8B-B14F-4D97-AF65-F5344CB8AC3E}">
        <p14:creationId xmlns:p14="http://schemas.microsoft.com/office/powerpoint/2010/main" val="297443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6</a:t>
            </a:fld>
            <a:endParaRPr lang="en-GB" dirty="0"/>
          </a:p>
        </p:txBody>
      </p:sp>
    </p:spTree>
    <p:extLst>
      <p:ext uri="{BB962C8B-B14F-4D97-AF65-F5344CB8AC3E}">
        <p14:creationId xmlns:p14="http://schemas.microsoft.com/office/powerpoint/2010/main" val="216256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arrow"/>
              </a:rPr>
              <a:t>There is a USD 2.5 – 3.5 trillion infrastructure investment gap (over 4 years) to deliver net-zero goals and SDGs</a:t>
            </a:r>
          </a:p>
          <a:p>
            <a:r>
              <a:rPr lang="en-US" b="0" i="0" dirty="0">
                <a:solidFill>
                  <a:srgbClr val="000000"/>
                </a:solidFill>
                <a:effectLst/>
                <a:latin typeface="Graphik"/>
              </a:rPr>
              <a:t>The Announced Pledges Scenario (APS), introduced in 2021, illustrates the extent to which announced ambitions and targets can deliver the emissions reductions needed to achieve net zero emissions by 2050.</a:t>
            </a:r>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7</a:t>
            </a:fld>
            <a:endParaRPr lang="en-GB" dirty="0"/>
          </a:p>
        </p:txBody>
      </p:sp>
    </p:spTree>
    <p:extLst>
      <p:ext uri="{BB962C8B-B14F-4D97-AF65-F5344CB8AC3E}">
        <p14:creationId xmlns:p14="http://schemas.microsoft.com/office/powerpoint/2010/main" val="22447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Uncertainty</a:t>
            </a:r>
          </a:p>
          <a:p>
            <a:pPr marL="171450" indent="-171450">
              <a:buFont typeface="Arial" panose="020B0604020202020204" pitchFamily="34" charset="0"/>
              <a:buChar char="•"/>
            </a:pPr>
            <a:r>
              <a:rPr lang="en-GB" dirty="0"/>
              <a:t>The need for greater risk-adjusted returns in the face of rising interest rates</a:t>
            </a:r>
          </a:p>
        </p:txBody>
      </p:sp>
      <p:sp>
        <p:nvSpPr>
          <p:cNvPr id="4" name="Slide Number Placeholder 3"/>
          <p:cNvSpPr>
            <a:spLocks noGrp="1"/>
          </p:cNvSpPr>
          <p:nvPr>
            <p:ph type="sldNum" sz="quarter" idx="5"/>
          </p:nvPr>
        </p:nvSpPr>
        <p:spPr/>
        <p:txBody>
          <a:bodyPr/>
          <a:lstStyle/>
          <a:p>
            <a:fld id="{A6F289C2-C5DE-46BE-89DC-42A99C01992D}" type="slidenum">
              <a:rPr lang="en-GB" smtClean="0"/>
              <a:t>8</a:t>
            </a:fld>
            <a:endParaRPr lang="en-GB" dirty="0"/>
          </a:p>
        </p:txBody>
      </p:sp>
    </p:spTree>
    <p:extLst>
      <p:ext uri="{BB962C8B-B14F-4D97-AF65-F5344CB8AC3E}">
        <p14:creationId xmlns:p14="http://schemas.microsoft.com/office/powerpoint/2010/main" val="284966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Inadequacy of traditional frameworks and tools: This is so particularly when these extend beyond the direct benefits for users to encompass broader outcomes relating to the environment, such as climate change mitigation, cleaner air, and biodiversity preservation. </a:t>
            </a:r>
          </a:p>
          <a:p>
            <a:pPr marL="171450" indent="-171450">
              <a:buFont typeface="Arial" panose="020B0604020202020204" pitchFamily="34" charset="0"/>
              <a:buChar char="•"/>
            </a:pPr>
            <a:r>
              <a:rPr lang="en-US" dirty="0"/>
              <a:t>Uncertainties arising from factors such as rapidly evolving technologies, the impacts of climate change and </a:t>
            </a:r>
            <a:r>
              <a:rPr lang="en-US" dirty="0" err="1"/>
              <a:t>behavioural</a:t>
            </a:r>
            <a:r>
              <a:rPr lang="en-US" dirty="0"/>
              <a:t> changes in society create a challenge for planning infrastructure assets with lifetimes that span decades. Insufficient flexibility, responsiveness and poorly targeted procurement strategies can lead to dated or carbon-intensive technologies encroaching into long-term infrastructure contracts and agreements.</a:t>
            </a:r>
          </a:p>
          <a:p>
            <a:pPr marL="171450" indent="-171450">
              <a:buFont typeface="Arial" panose="020B0604020202020204" pitchFamily="34" charset="0"/>
              <a:buChar char="•"/>
            </a:pPr>
            <a:r>
              <a:rPr lang="en-US" dirty="0"/>
              <a:t>Short-sighted investments: Especially amidst an economic and social crisis, the risk of selecting projects that deliver the most benefits in the short-term but that do not adequately address long-term sustainability targets is higher than ever.</a:t>
            </a:r>
          </a:p>
          <a:p>
            <a:pPr marL="171450" indent="-171450">
              <a:buFont typeface="Arial" panose="020B0604020202020204" pitchFamily="34" charset="0"/>
              <a:buChar char="•"/>
            </a:pPr>
            <a:r>
              <a:rPr lang="en-US" dirty="0"/>
              <a:t>Multi-level governance: An infrastructure project does not exist in a vacuum, but it is rather part of a network of multiple infrastructure assets that are interlinked and cross different jurisdictions. Therefore, governing infrastructure is generally challenging as it requires to co-ordinate and co-operate across different administrations, and it becomes even harder when addressing climate change, considering that its impacts and risks are perceived differently across spaces.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F289C2-C5DE-46BE-89DC-42A99C01992D}" type="slidenum">
              <a:rPr lang="en-GB" smtClean="0"/>
              <a:t>9</a:t>
            </a:fld>
            <a:endParaRPr lang="en-GB" dirty="0"/>
          </a:p>
        </p:txBody>
      </p:sp>
    </p:spTree>
    <p:extLst>
      <p:ext uri="{BB962C8B-B14F-4D97-AF65-F5344CB8AC3E}">
        <p14:creationId xmlns:p14="http://schemas.microsoft.com/office/powerpoint/2010/main" val="3097481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E186A7-8967-4A5C-81E0-818BF6B1176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3015954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85E00B-857B-4D57-AE61-66AB045B3460}"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47237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D36FB-33F9-48FC-8CA2-10518DDAB88C}"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22079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A8A207A-E863-9B40-AC9B-84244DDDE3A4}"/>
              </a:ext>
            </a:extLst>
          </p:cNvPr>
          <p:cNvPicPr>
            <a:picLocks noChangeAspect="1"/>
          </p:cNvPicPr>
          <p:nvPr userDrawn="1"/>
        </p:nvPicPr>
        <p:blipFill>
          <a:blip r:embed="rId2"/>
          <a:stretch>
            <a:fillRect/>
          </a:stretch>
        </p:blipFill>
        <p:spPr>
          <a:xfrm>
            <a:off x="1688841" y="48819"/>
            <a:ext cx="10503161" cy="6760369"/>
          </a:xfrm>
          <a:prstGeom prst="rect">
            <a:avLst/>
          </a:prstGeom>
        </p:spPr>
      </p:pic>
      <p:sp>
        <p:nvSpPr>
          <p:cNvPr id="3" name="Espace réservé du contenu 2"/>
          <p:cNvSpPr>
            <a:spLocks noGrp="1"/>
          </p:cNvSpPr>
          <p:nvPr>
            <p:ph idx="1" hasCustomPrompt="1"/>
          </p:nvPr>
        </p:nvSpPr>
        <p:spPr>
          <a:xfrm>
            <a:off x="609605" y="1800003"/>
            <a:ext cx="10972801" cy="4281339"/>
          </a:xfrm>
          <a:prstGeom prst="rect">
            <a:avLst/>
          </a:prstGeom>
        </p:spPr>
        <p:txBody>
          <a:bodyPr>
            <a:normAutofit/>
          </a:bodyPr>
          <a:lstStyle>
            <a:lvl1pPr marL="211255" marR="0" indent="-211255" algn="l" defTabSz="676016" rtl="0" eaLnBrk="1" fontAlgn="auto" latinLnBrk="0" hangingPunct="1">
              <a:lnSpc>
                <a:spcPct val="100000"/>
              </a:lnSpc>
              <a:spcBef>
                <a:spcPct val="20000"/>
              </a:spcBef>
              <a:spcAft>
                <a:spcPts val="0"/>
              </a:spcAft>
              <a:buClrTx/>
              <a:buSzTx/>
              <a:buFont typeface="Arial" pitchFamily="34" charset="0"/>
              <a:buChar char="•"/>
              <a:tabLst/>
              <a:defRPr sz="1035" i="0" baseline="0">
                <a:latin typeface="Roboto" pitchFamily="2" charset="0"/>
                <a:ea typeface="Roboto" pitchFamily="2" charset="0"/>
              </a:defRPr>
            </a:lvl1pPr>
            <a:lvl2pPr marL="338008" indent="0">
              <a:buNone/>
              <a:defRPr sz="1035"/>
            </a:lvl2pPr>
            <a:lvl3pPr marL="676016" indent="0">
              <a:buNone/>
              <a:defRPr sz="1035"/>
            </a:lvl3pPr>
            <a:lvl4pPr marL="1014024" indent="0">
              <a:buNone/>
              <a:defRPr sz="1035"/>
            </a:lvl4pPr>
            <a:lvl5pPr>
              <a:defRPr sz="1035"/>
            </a:lvl5pPr>
            <a:lvl6pPr>
              <a:defRPr sz="1035"/>
            </a:lvl6pPr>
          </a:lstStyle>
          <a:p>
            <a:pPr lvl="0"/>
            <a:r>
              <a:rPr lang="fr-FR" dirty="0"/>
              <a:t>Texte courant : Franklin book 14, non gras, normal ou italique, puce « signe supérieur » noir aligné à gauche</a:t>
            </a:r>
          </a:p>
          <a:p>
            <a:pPr lvl="0"/>
            <a:endParaRPr lang="fr-FR" dirty="0"/>
          </a:p>
          <a:p>
            <a:pPr lvl="0"/>
            <a:endParaRPr lang="fr-FR" dirty="0"/>
          </a:p>
          <a:p>
            <a:pPr lvl="0"/>
            <a:r>
              <a:rPr lang="fr-FR" dirty="0"/>
              <a:t>Sauter une ligne entre les paragraphes (titre) mais pas entre les sous-niveaux.</a:t>
            </a:r>
          </a:p>
        </p:txBody>
      </p:sp>
      <p:sp>
        <p:nvSpPr>
          <p:cNvPr id="6" name="Espace réservé du numéro de diapositive 5"/>
          <p:cNvSpPr>
            <a:spLocks noGrp="1"/>
          </p:cNvSpPr>
          <p:nvPr>
            <p:ph type="sldNum" sz="quarter" idx="12"/>
          </p:nvPr>
        </p:nvSpPr>
        <p:spPr>
          <a:xfrm>
            <a:off x="3505206" y="6381336"/>
            <a:ext cx="2133599" cy="365125"/>
          </a:xfrm>
          <a:prstGeom prst="rect">
            <a:avLst/>
          </a:prstGeom>
        </p:spPr>
        <p:txBody>
          <a:bodyPr/>
          <a:lstStyle>
            <a:defPPr>
              <a:defRPr lang="fr-FR"/>
            </a:defPPr>
            <a:lvl1pPr marL="0" algn="ctr" defTabSz="676016" rtl="0" eaLnBrk="1" latinLnBrk="0" hangingPunct="1">
              <a:defRPr sz="1331" kern="1200">
                <a:solidFill>
                  <a:schemeClr val="tx1"/>
                </a:solidFill>
                <a:latin typeface="+mn-lt"/>
                <a:ea typeface="+mn-ea"/>
                <a:cs typeface="+mn-cs"/>
              </a:defRPr>
            </a:lvl1pPr>
            <a:lvl2pPr marL="338008" algn="l" defTabSz="676016" rtl="0" eaLnBrk="1" latinLnBrk="0" hangingPunct="1">
              <a:defRPr sz="1331" kern="1200">
                <a:solidFill>
                  <a:schemeClr val="tx1"/>
                </a:solidFill>
                <a:latin typeface="+mn-lt"/>
                <a:ea typeface="+mn-ea"/>
                <a:cs typeface="+mn-cs"/>
              </a:defRPr>
            </a:lvl2pPr>
            <a:lvl3pPr marL="676016" algn="l" defTabSz="676016" rtl="0" eaLnBrk="1" latinLnBrk="0" hangingPunct="1">
              <a:defRPr sz="1331" kern="1200">
                <a:solidFill>
                  <a:schemeClr val="tx1"/>
                </a:solidFill>
                <a:latin typeface="+mn-lt"/>
                <a:ea typeface="+mn-ea"/>
                <a:cs typeface="+mn-cs"/>
              </a:defRPr>
            </a:lvl3pPr>
            <a:lvl4pPr marL="1014024" algn="l" defTabSz="676016" rtl="0" eaLnBrk="1" latinLnBrk="0" hangingPunct="1">
              <a:defRPr sz="1331" kern="1200">
                <a:solidFill>
                  <a:schemeClr val="tx1"/>
                </a:solidFill>
                <a:latin typeface="+mn-lt"/>
                <a:ea typeface="+mn-ea"/>
                <a:cs typeface="+mn-cs"/>
              </a:defRPr>
            </a:lvl4pPr>
            <a:lvl5pPr marL="1352032" algn="l" defTabSz="676016" rtl="0" eaLnBrk="1" latinLnBrk="0" hangingPunct="1">
              <a:defRPr sz="1331" kern="1200">
                <a:solidFill>
                  <a:schemeClr val="tx1"/>
                </a:solidFill>
                <a:latin typeface="+mn-lt"/>
                <a:ea typeface="+mn-ea"/>
                <a:cs typeface="+mn-cs"/>
              </a:defRPr>
            </a:lvl5pPr>
            <a:lvl6pPr marL="1690040" algn="l" defTabSz="676016" rtl="0" eaLnBrk="1" latinLnBrk="0" hangingPunct="1">
              <a:defRPr sz="1331" kern="1200">
                <a:solidFill>
                  <a:schemeClr val="tx1"/>
                </a:solidFill>
                <a:latin typeface="+mn-lt"/>
                <a:ea typeface="+mn-ea"/>
                <a:cs typeface="+mn-cs"/>
              </a:defRPr>
            </a:lvl6pPr>
            <a:lvl7pPr marL="2028048" algn="l" defTabSz="676016" rtl="0" eaLnBrk="1" latinLnBrk="0" hangingPunct="1">
              <a:defRPr sz="1331" kern="1200">
                <a:solidFill>
                  <a:schemeClr val="tx1"/>
                </a:solidFill>
                <a:latin typeface="+mn-lt"/>
                <a:ea typeface="+mn-ea"/>
                <a:cs typeface="+mn-cs"/>
              </a:defRPr>
            </a:lvl7pPr>
            <a:lvl8pPr marL="2366056" algn="l" defTabSz="676016" rtl="0" eaLnBrk="1" latinLnBrk="0" hangingPunct="1">
              <a:defRPr sz="1331" kern="1200">
                <a:solidFill>
                  <a:schemeClr val="tx1"/>
                </a:solidFill>
                <a:latin typeface="+mn-lt"/>
                <a:ea typeface="+mn-ea"/>
                <a:cs typeface="+mn-cs"/>
              </a:defRPr>
            </a:lvl8pPr>
            <a:lvl9pPr marL="2704064" algn="l" defTabSz="676016" rtl="0" eaLnBrk="1" latinLnBrk="0" hangingPunct="1">
              <a:defRPr sz="1331" kern="1200">
                <a:solidFill>
                  <a:schemeClr val="tx1"/>
                </a:solidFill>
                <a:latin typeface="+mn-lt"/>
                <a:ea typeface="+mn-ea"/>
                <a:cs typeface="+mn-cs"/>
              </a:defRPr>
            </a:lvl9pPr>
          </a:lstStyle>
          <a:p>
            <a:fld id="{599E0DCA-6F6D-44FB-987C-B0D97FDE4610}" type="slidenum">
              <a:rPr lang="fr-FR" smtClean="0"/>
              <a:pPr/>
              <a:t>‹#›</a:t>
            </a:fld>
            <a:endParaRPr lang="fr-FR" dirty="0"/>
          </a:p>
        </p:txBody>
      </p:sp>
      <p:sp>
        <p:nvSpPr>
          <p:cNvPr id="2" name="Titre 1"/>
          <p:cNvSpPr>
            <a:spLocks noGrp="1"/>
          </p:cNvSpPr>
          <p:nvPr>
            <p:ph type="title" hasCustomPrompt="1"/>
          </p:nvPr>
        </p:nvSpPr>
        <p:spPr>
          <a:xfrm>
            <a:off x="623393" y="476672"/>
            <a:ext cx="10944043" cy="648072"/>
          </a:xfrm>
          <a:prstGeom prst="rect">
            <a:avLst/>
          </a:prstGeom>
        </p:spPr>
        <p:txBody>
          <a:bodyPr/>
          <a:lstStyle>
            <a:lvl1pPr algn="ctr">
              <a:defRPr sz="2440" baseline="0">
                <a:solidFill>
                  <a:srgbClr val="2F4079"/>
                </a:solidFill>
                <a:latin typeface="Roboto" pitchFamily="2" charset="0"/>
                <a:ea typeface="Roboto" pitchFamily="2" charset="0"/>
              </a:defRPr>
            </a:lvl1pPr>
          </a:lstStyle>
          <a:p>
            <a:r>
              <a:rPr lang="fr-FR" dirty="0"/>
              <a:t>Titre</a:t>
            </a:r>
          </a:p>
        </p:txBody>
      </p:sp>
      <p:sp>
        <p:nvSpPr>
          <p:cNvPr id="5" name="Espace réservé du contenu 4"/>
          <p:cNvSpPr>
            <a:spLocks noGrp="1"/>
          </p:cNvSpPr>
          <p:nvPr>
            <p:ph sz="quarter" idx="13" hasCustomPrompt="1"/>
          </p:nvPr>
        </p:nvSpPr>
        <p:spPr>
          <a:xfrm>
            <a:off x="624422" y="1124992"/>
            <a:ext cx="10943167" cy="431800"/>
          </a:xfrm>
          <a:prstGeom prst="rect">
            <a:avLst/>
          </a:prstGeom>
        </p:spPr>
        <p:txBody>
          <a:bodyPr/>
          <a:lstStyle>
            <a:lvl1pPr marL="0" indent="0" algn="ctr">
              <a:buNone/>
              <a:defRPr sz="1922" baseline="0">
                <a:solidFill>
                  <a:schemeClr val="tx2"/>
                </a:solidFill>
                <a:latin typeface="Roboto" pitchFamily="2" charset="0"/>
                <a:ea typeface="Roboto" pitchFamily="2" charset="0"/>
              </a:defRPr>
            </a:lvl1pPr>
          </a:lstStyle>
          <a:p>
            <a:pPr lvl="0"/>
            <a:r>
              <a:rPr lang="fr-FR" dirty="0"/>
              <a:t>Sous-titre</a:t>
            </a:r>
          </a:p>
        </p:txBody>
      </p:sp>
    </p:spTree>
    <p:extLst>
      <p:ext uri="{BB962C8B-B14F-4D97-AF65-F5344CB8AC3E}">
        <p14:creationId xmlns:p14="http://schemas.microsoft.com/office/powerpoint/2010/main" val="82262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E186A7-8967-4A5C-81E0-818BF6B1176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334297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71253"/>
            <a:ext cx="10515600" cy="785132"/>
          </a:xfrm>
        </p:spPr>
        <p:txBody>
          <a:bodyPr/>
          <a:lstStyle/>
          <a:p>
            <a:r>
              <a:rPr lang="en-US"/>
              <a:t>Click to edit Master title style</a:t>
            </a:r>
            <a:endParaRPr lang="en-GB"/>
          </a:p>
        </p:txBody>
      </p:sp>
      <p:sp>
        <p:nvSpPr>
          <p:cNvPr id="3" name="Content Placeholder 2"/>
          <p:cNvSpPr>
            <a:spLocks noGrp="1"/>
          </p:cNvSpPr>
          <p:nvPr>
            <p:ph idx="1"/>
          </p:nvPr>
        </p:nvSpPr>
        <p:spPr>
          <a:xfrm>
            <a:off x="838200" y="1247686"/>
            <a:ext cx="10515600" cy="49292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16F478-663B-4239-B353-40895330D12A}"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1554397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0E1373-CDB5-4648-A6A6-1C1D1F9A0A8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062984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BADF887-0AB7-481C-8683-D09B076EB7BA}"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4171801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A70474-F14D-4AE9-AADE-5D7A518A3F38}" type="datetime1">
              <a:rPr lang="en-GB" smtClean="0"/>
              <a:t>09/11/2023</a:t>
            </a:fld>
            <a:endParaRPr lang="en-GB" dirty="0"/>
          </a:p>
        </p:txBody>
      </p:sp>
      <p:sp>
        <p:nvSpPr>
          <p:cNvPr id="8" name="Footer Placeholder 7"/>
          <p:cNvSpPr>
            <a:spLocks noGrp="1"/>
          </p:cNvSpPr>
          <p:nvPr>
            <p:ph type="ftr" sz="quarter" idx="11"/>
          </p:nvPr>
        </p:nvSpPr>
        <p:spPr/>
        <p:txBody>
          <a:bodyPr/>
          <a:lstStyle/>
          <a:p>
            <a:r>
              <a:rPr lang="en-GB" dirty="0"/>
              <a:t>DRAFT / UNDER DEVELOPMENT</a:t>
            </a:r>
          </a:p>
        </p:txBody>
      </p:sp>
      <p:sp>
        <p:nvSpPr>
          <p:cNvPr id="9" name="Slide Number Placeholder 8"/>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30166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1AD4EA-6491-42D4-AE28-3DC6DB049D8E}" type="datetime1">
              <a:rPr lang="en-GB" smtClean="0"/>
              <a:t>09/11/2023</a:t>
            </a:fld>
            <a:endParaRPr lang="en-GB" dirty="0"/>
          </a:p>
        </p:txBody>
      </p:sp>
      <p:sp>
        <p:nvSpPr>
          <p:cNvPr id="4" name="Footer Placeholder 3"/>
          <p:cNvSpPr>
            <a:spLocks noGrp="1"/>
          </p:cNvSpPr>
          <p:nvPr>
            <p:ph type="ftr" sz="quarter" idx="11"/>
          </p:nvPr>
        </p:nvSpPr>
        <p:spPr/>
        <p:txBody>
          <a:bodyPr/>
          <a:lstStyle/>
          <a:p>
            <a:r>
              <a:rPr lang="en-GB" dirty="0"/>
              <a:t>DRAFT / UNDER DEVELOPMENT</a:t>
            </a:r>
          </a:p>
        </p:txBody>
      </p:sp>
      <p:sp>
        <p:nvSpPr>
          <p:cNvPr id="5" name="Slide Number Placeholder 4"/>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94693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9722E-6483-4B50-B806-F5B79070AC47}" type="datetime1">
              <a:rPr lang="en-GB" smtClean="0"/>
              <a:t>09/11/2023</a:t>
            </a:fld>
            <a:endParaRPr lang="en-GB" dirty="0"/>
          </a:p>
        </p:txBody>
      </p:sp>
      <p:sp>
        <p:nvSpPr>
          <p:cNvPr id="3" name="Footer Placeholder 2"/>
          <p:cNvSpPr>
            <a:spLocks noGrp="1"/>
          </p:cNvSpPr>
          <p:nvPr>
            <p:ph type="ftr" sz="quarter" idx="11"/>
          </p:nvPr>
        </p:nvSpPr>
        <p:spPr/>
        <p:txBody>
          <a:bodyPr/>
          <a:lstStyle/>
          <a:p>
            <a:r>
              <a:rPr lang="en-GB" dirty="0"/>
              <a:t>DRAFT / UNDER DEVELOPMENT</a:t>
            </a:r>
          </a:p>
        </p:txBody>
      </p:sp>
      <p:sp>
        <p:nvSpPr>
          <p:cNvPr id="4" name="Slide Number Placeholder 3"/>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56432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71253"/>
            <a:ext cx="10515600" cy="785132"/>
          </a:xfrm>
        </p:spPr>
        <p:txBody>
          <a:bodyPr/>
          <a:lstStyle/>
          <a:p>
            <a:r>
              <a:rPr lang="en-US"/>
              <a:t>Click to edit Master title style</a:t>
            </a:r>
            <a:endParaRPr lang="en-GB"/>
          </a:p>
        </p:txBody>
      </p:sp>
      <p:sp>
        <p:nvSpPr>
          <p:cNvPr id="3" name="Content Placeholder 2"/>
          <p:cNvSpPr>
            <a:spLocks noGrp="1"/>
          </p:cNvSpPr>
          <p:nvPr>
            <p:ph idx="1"/>
          </p:nvPr>
        </p:nvSpPr>
        <p:spPr>
          <a:xfrm>
            <a:off x="838200" y="1247686"/>
            <a:ext cx="10515600" cy="49292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16F478-663B-4239-B353-40895330D12A}"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1167879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F66236-4B87-4ED6-8159-12C014AEB97C}"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02339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4FEEF-3304-438A-823A-7133D9DF7F9D}"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56653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85E00B-857B-4D57-AE61-66AB045B3460}"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178066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D36FB-33F9-48FC-8CA2-10518DDAB88C}"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20226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A8A207A-E863-9B40-AC9B-84244DDDE3A4}"/>
              </a:ext>
            </a:extLst>
          </p:cNvPr>
          <p:cNvPicPr>
            <a:picLocks noChangeAspect="1"/>
          </p:cNvPicPr>
          <p:nvPr userDrawn="1"/>
        </p:nvPicPr>
        <p:blipFill>
          <a:blip r:embed="rId2"/>
          <a:stretch>
            <a:fillRect/>
          </a:stretch>
        </p:blipFill>
        <p:spPr>
          <a:xfrm>
            <a:off x="1688841" y="48819"/>
            <a:ext cx="10503161" cy="6760369"/>
          </a:xfrm>
          <a:prstGeom prst="rect">
            <a:avLst/>
          </a:prstGeom>
        </p:spPr>
      </p:pic>
      <p:sp>
        <p:nvSpPr>
          <p:cNvPr id="3" name="Espace réservé du contenu 2"/>
          <p:cNvSpPr>
            <a:spLocks noGrp="1"/>
          </p:cNvSpPr>
          <p:nvPr>
            <p:ph idx="1" hasCustomPrompt="1"/>
          </p:nvPr>
        </p:nvSpPr>
        <p:spPr>
          <a:xfrm>
            <a:off x="609605" y="1800003"/>
            <a:ext cx="10972801" cy="4281339"/>
          </a:xfrm>
          <a:prstGeom prst="rect">
            <a:avLst/>
          </a:prstGeom>
        </p:spPr>
        <p:txBody>
          <a:bodyPr>
            <a:normAutofit/>
          </a:bodyPr>
          <a:lstStyle>
            <a:lvl1pPr marL="211255" marR="0" indent="-211255" algn="l" defTabSz="676016" rtl="0" eaLnBrk="1" fontAlgn="auto" latinLnBrk="0" hangingPunct="1">
              <a:lnSpc>
                <a:spcPct val="100000"/>
              </a:lnSpc>
              <a:spcBef>
                <a:spcPct val="20000"/>
              </a:spcBef>
              <a:spcAft>
                <a:spcPts val="0"/>
              </a:spcAft>
              <a:buClrTx/>
              <a:buSzTx/>
              <a:buFont typeface="Arial" pitchFamily="34" charset="0"/>
              <a:buChar char="•"/>
              <a:tabLst/>
              <a:defRPr sz="1035" i="0" baseline="0">
                <a:latin typeface="Roboto" pitchFamily="2" charset="0"/>
                <a:ea typeface="Roboto" pitchFamily="2" charset="0"/>
              </a:defRPr>
            </a:lvl1pPr>
            <a:lvl2pPr marL="338008" indent="0">
              <a:buNone/>
              <a:defRPr sz="1035"/>
            </a:lvl2pPr>
            <a:lvl3pPr marL="676016" indent="0">
              <a:buNone/>
              <a:defRPr sz="1035"/>
            </a:lvl3pPr>
            <a:lvl4pPr marL="1014024" indent="0">
              <a:buNone/>
              <a:defRPr sz="1035"/>
            </a:lvl4pPr>
            <a:lvl5pPr>
              <a:defRPr sz="1035"/>
            </a:lvl5pPr>
            <a:lvl6pPr>
              <a:defRPr sz="1035"/>
            </a:lvl6pPr>
          </a:lstStyle>
          <a:p>
            <a:pPr lvl="0"/>
            <a:r>
              <a:rPr lang="fr-FR" dirty="0"/>
              <a:t>Texte courant : Franklin book 14, non gras, normal ou italique, puce « signe supérieur » noir aligné à gauche</a:t>
            </a:r>
          </a:p>
          <a:p>
            <a:pPr lvl="0"/>
            <a:endParaRPr lang="fr-FR" dirty="0"/>
          </a:p>
          <a:p>
            <a:pPr lvl="0"/>
            <a:endParaRPr lang="fr-FR" dirty="0"/>
          </a:p>
          <a:p>
            <a:pPr lvl="0"/>
            <a:r>
              <a:rPr lang="fr-FR" dirty="0"/>
              <a:t>Sauter une ligne entre les paragraphes (titre) mais pas entre les sous-niveaux.</a:t>
            </a:r>
          </a:p>
        </p:txBody>
      </p:sp>
      <p:sp>
        <p:nvSpPr>
          <p:cNvPr id="6" name="Espace réservé du numéro de diapositive 5"/>
          <p:cNvSpPr>
            <a:spLocks noGrp="1"/>
          </p:cNvSpPr>
          <p:nvPr>
            <p:ph type="sldNum" sz="quarter" idx="12"/>
          </p:nvPr>
        </p:nvSpPr>
        <p:spPr>
          <a:xfrm>
            <a:off x="3505206" y="6381336"/>
            <a:ext cx="2133599" cy="365125"/>
          </a:xfrm>
          <a:prstGeom prst="rect">
            <a:avLst/>
          </a:prstGeom>
        </p:spPr>
        <p:txBody>
          <a:bodyPr/>
          <a:lstStyle>
            <a:defPPr>
              <a:defRPr lang="fr-FR"/>
            </a:defPPr>
            <a:lvl1pPr marL="0" algn="ctr" defTabSz="676016" rtl="0" eaLnBrk="1" latinLnBrk="0" hangingPunct="1">
              <a:defRPr sz="1331" kern="1200">
                <a:solidFill>
                  <a:schemeClr val="tx1"/>
                </a:solidFill>
                <a:latin typeface="+mn-lt"/>
                <a:ea typeface="+mn-ea"/>
                <a:cs typeface="+mn-cs"/>
              </a:defRPr>
            </a:lvl1pPr>
            <a:lvl2pPr marL="338008" algn="l" defTabSz="676016" rtl="0" eaLnBrk="1" latinLnBrk="0" hangingPunct="1">
              <a:defRPr sz="1331" kern="1200">
                <a:solidFill>
                  <a:schemeClr val="tx1"/>
                </a:solidFill>
                <a:latin typeface="+mn-lt"/>
                <a:ea typeface="+mn-ea"/>
                <a:cs typeface="+mn-cs"/>
              </a:defRPr>
            </a:lvl2pPr>
            <a:lvl3pPr marL="676016" algn="l" defTabSz="676016" rtl="0" eaLnBrk="1" latinLnBrk="0" hangingPunct="1">
              <a:defRPr sz="1331" kern="1200">
                <a:solidFill>
                  <a:schemeClr val="tx1"/>
                </a:solidFill>
                <a:latin typeface="+mn-lt"/>
                <a:ea typeface="+mn-ea"/>
                <a:cs typeface="+mn-cs"/>
              </a:defRPr>
            </a:lvl3pPr>
            <a:lvl4pPr marL="1014024" algn="l" defTabSz="676016" rtl="0" eaLnBrk="1" latinLnBrk="0" hangingPunct="1">
              <a:defRPr sz="1331" kern="1200">
                <a:solidFill>
                  <a:schemeClr val="tx1"/>
                </a:solidFill>
                <a:latin typeface="+mn-lt"/>
                <a:ea typeface="+mn-ea"/>
                <a:cs typeface="+mn-cs"/>
              </a:defRPr>
            </a:lvl4pPr>
            <a:lvl5pPr marL="1352032" algn="l" defTabSz="676016" rtl="0" eaLnBrk="1" latinLnBrk="0" hangingPunct="1">
              <a:defRPr sz="1331" kern="1200">
                <a:solidFill>
                  <a:schemeClr val="tx1"/>
                </a:solidFill>
                <a:latin typeface="+mn-lt"/>
                <a:ea typeface="+mn-ea"/>
                <a:cs typeface="+mn-cs"/>
              </a:defRPr>
            </a:lvl5pPr>
            <a:lvl6pPr marL="1690040" algn="l" defTabSz="676016" rtl="0" eaLnBrk="1" latinLnBrk="0" hangingPunct="1">
              <a:defRPr sz="1331" kern="1200">
                <a:solidFill>
                  <a:schemeClr val="tx1"/>
                </a:solidFill>
                <a:latin typeface="+mn-lt"/>
                <a:ea typeface="+mn-ea"/>
                <a:cs typeface="+mn-cs"/>
              </a:defRPr>
            </a:lvl6pPr>
            <a:lvl7pPr marL="2028048" algn="l" defTabSz="676016" rtl="0" eaLnBrk="1" latinLnBrk="0" hangingPunct="1">
              <a:defRPr sz="1331" kern="1200">
                <a:solidFill>
                  <a:schemeClr val="tx1"/>
                </a:solidFill>
                <a:latin typeface="+mn-lt"/>
                <a:ea typeface="+mn-ea"/>
                <a:cs typeface="+mn-cs"/>
              </a:defRPr>
            </a:lvl7pPr>
            <a:lvl8pPr marL="2366056" algn="l" defTabSz="676016" rtl="0" eaLnBrk="1" latinLnBrk="0" hangingPunct="1">
              <a:defRPr sz="1331" kern="1200">
                <a:solidFill>
                  <a:schemeClr val="tx1"/>
                </a:solidFill>
                <a:latin typeface="+mn-lt"/>
                <a:ea typeface="+mn-ea"/>
                <a:cs typeface="+mn-cs"/>
              </a:defRPr>
            </a:lvl8pPr>
            <a:lvl9pPr marL="2704064" algn="l" defTabSz="676016" rtl="0" eaLnBrk="1" latinLnBrk="0" hangingPunct="1">
              <a:defRPr sz="1331" kern="1200">
                <a:solidFill>
                  <a:schemeClr val="tx1"/>
                </a:solidFill>
                <a:latin typeface="+mn-lt"/>
                <a:ea typeface="+mn-ea"/>
                <a:cs typeface="+mn-cs"/>
              </a:defRPr>
            </a:lvl9pPr>
          </a:lstStyle>
          <a:p>
            <a:fld id="{599E0DCA-6F6D-44FB-987C-B0D97FDE4610}" type="slidenum">
              <a:rPr lang="fr-FR" smtClean="0"/>
              <a:pPr/>
              <a:t>‹#›</a:t>
            </a:fld>
            <a:endParaRPr lang="fr-FR" dirty="0"/>
          </a:p>
        </p:txBody>
      </p:sp>
      <p:sp>
        <p:nvSpPr>
          <p:cNvPr id="2" name="Titre 1"/>
          <p:cNvSpPr>
            <a:spLocks noGrp="1"/>
          </p:cNvSpPr>
          <p:nvPr>
            <p:ph type="title" hasCustomPrompt="1"/>
          </p:nvPr>
        </p:nvSpPr>
        <p:spPr>
          <a:xfrm>
            <a:off x="623393" y="476672"/>
            <a:ext cx="10944043" cy="648072"/>
          </a:xfrm>
          <a:prstGeom prst="rect">
            <a:avLst/>
          </a:prstGeom>
        </p:spPr>
        <p:txBody>
          <a:bodyPr/>
          <a:lstStyle>
            <a:lvl1pPr algn="ctr">
              <a:defRPr sz="2440" baseline="0">
                <a:solidFill>
                  <a:srgbClr val="2F4079"/>
                </a:solidFill>
                <a:latin typeface="Roboto" pitchFamily="2" charset="0"/>
                <a:ea typeface="Roboto" pitchFamily="2" charset="0"/>
              </a:defRPr>
            </a:lvl1pPr>
          </a:lstStyle>
          <a:p>
            <a:r>
              <a:rPr lang="fr-FR" dirty="0"/>
              <a:t>Titre</a:t>
            </a:r>
          </a:p>
        </p:txBody>
      </p:sp>
      <p:sp>
        <p:nvSpPr>
          <p:cNvPr id="5" name="Espace réservé du contenu 4"/>
          <p:cNvSpPr>
            <a:spLocks noGrp="1"/>
          </p:cNvSpPr>
          <p:nvPr>
            <p:ph sz="quarter" idx="13" hasCustomPrompt="1"/>
          </p:nvPr>
        </p:nvSpPr>
        <p:spPr>
          <a:xfrm>
            <a:off x="624422" y="1124992"/>
            <a:ext cx="10943167" cy="431800"/>
          </a:xfrm>
          <a:prstGeom prst="rect">
            <a:avLst/>
          </a:prstGeom>
        </p:spPr>
        <p:txBody>
          <a:bodyPr/>
          <a:lstStyle>
            <a:lvl1pPr marL="0" indent="0" algn="ctr">
              <a:buNone/>
              <a:defRPr sz="1922" baseline="0">
                <a:solidFill>
                  <a:schemeClr val="tx2"/>
                </a:solidFill>
                <a:latin typeface="Roboto" pitchFamily="2" charset="0"/>
                <a:ea typeface="Roboto" pitchFamily="2" charset="0"/>
              </a:defRPr>
            </a:lvl1pPr>
          </a:lstStyle>
          <a:p>
            <a:pPr lvl="0"/>
            <a:r>
              <a:rPr lang="fr-FR" dirty="0"/>
              <a:t>Sous-titre</a:t>
            </a:r>
          </a:p>
        </p:txBody>
      </p:sp>
    </p:spTree>
    <p:extLst>
      <p:ext uri="{BB962C8B-B14F-4D97-AF65-F5344CB8AC3E}">
        <p14:creationId xmlns:p14="http://schemas.microsoft.com/office/powerpoint/2010/main" val="82262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0E1373-CDB5-4648-A6A6-1C1D1F9A0A8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09967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BADF887-0AB7-481C-8683-D09B076EB7BA}"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948342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A70474-F14D-4AE9-AADE-5D7A518A3F38}" type="datetime1">
              <a:rPr lang="en-GB" smtClean="0"/>
              <a:t>09/11/2023</a:t>
            </a:fld>
            <a:endParaRPr lang="en-GB" dirty="0"/>
          </a:p>
        </p:txBody>
      </p:sp>
      <p:sp>
        <p:nvSpPr>
          <p:cNvPr id="8" name="Footer Placeholder 7"/>
          <p:cNvSpPr>
            <a:spLocks noGrp="1"/>
          </p:cNvSpPr>
          <p:nvPr>
            <p:ph type="ftr" sz="quarter" idx="11"/>
          </p:nvPr>
        </p:nvSpPr>
        <p:spPr/>
        <p:txBody>
          <a:bodyPr/>
          <a:lstStyle/>
          <a:p>
            <a:r>
              <a:rPr lang="en-GB" dirty="0"/>
              <a:t>DRAFT / UNDER DEVELOPMENT</a:t>
            </a:r>
          </a:p>
        </p:txBody>
      </p:sp>
      <p:sp>
        <p:nvSpPr>
          <p:cNvPr id="9" name="Slide Number Placeholder 8"/>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408278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1AD4EA-6491-42D4-AE28-3DC6DB049D8E}" type="datetime1">
              <a:rPr lang="en-GB" smtClean="0"/>
              <a:t>09/11/2023</a:t>
            </a:fld>
            <a:endParaRPr lang="en-GB" dirty="0"/>
          </a:p>
        </p:txBody>
      </p:sp>
      <p:sp>
        <p:nvSpPr>
          <p:cNvPr id="4" name="Footer Placeholder 3"/>
          <p:cNvSpPr>
            <a:spLocks noGrp="1"/>
          </p:cNvSpPr>
          <p:nvPr>
            <p:ph type="ftr" sz="quarter" idx="11"/>
          </p:nvPr>
        </p:nvSpPr>
        <p:spPr/>
        <p:txBody>
          <a:bodyPr/>
          <a:lstStyle/>
          <a:p>
            <a:r>
              <a:rPr lang="en-GB" dirty="0"/>
              <a:t>DRAFT / UNDER DEVELOPMENT</a:t>
            </a:r>
          </a:p>
        </p:txBody>
      </p:sp>
      <p:sp>
        <p:nvSpPr>
          <p:cNvPr id="5" name="Slide Number Placeholder 4"/>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70689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9722E-6483-4B50-B806-F5B79070AC47}" type="datetime1">
              <a:rPr lang="en-GB" smtClean="0"/>
              <a:t>09/11/2023</a:t>
            </a:fld>
            <a:endParaRPr lang="en-GB" dirty="0"/>
          </a:p>
        </p:txBody>
      </p:sp>
      <p:sp>
        <p:nvSpPr>
          <p:cNvPr id="3" name="Footer Placeholder 2"/>
          <p:cNvSpPr>
            <a:spLocks noGrp="1"/>
          </p:cNvSpPr>
          <p:nvPr>
            <p:ph type="ftr" sz="quarter" idx="11"/>
          </p:nvPr>
        </p:nvSpPr>
        <p:spPr/>
        <p:txBody>
          <a:bodyPr/>
          <a:lstStyle/>
          <a:p>
            <a:r>
              <a:rPr lang="en-GB" dirty="0"/>
              <a:t>DRAFT / UNDER DEVELOPMENT</a:t>
            </a:r>
          </a:p>
        </p:txBody>
      </p:sp>
      <p:sp>
        <p:nvSpPr>
          <p:cNvPr id="4" name="Slide Number Placeholder 3"/>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76024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F66236-4B87-4ED6-8159-12C014AEB97C}"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25797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4FEEF-3304-438A-823A-7133D9DF7F9D}"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473781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1253"/>
            <a:ext cx="10515600" cy="78513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256232"/>
            <a:ext cx="10515600" cy="49207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44997-66AD-47C7-8719-87FF6887899D}" type="datetime1">
              <a:rPr lang="en-GB" smtClean="0"/>
              <a:t>09/11/2023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DRAFT / UNDER DEVELOPMENT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802078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1253"/>
            <a:ext cx="10515600" cy="78513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256232"/>
            <a:ext cx="10515600" cy="49207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44997-66AD-47C7-8719-87FF6887899D}" type="datetime1">
              <a:rPr lang="en-GB" smtClean="0"/>
              <a:t>09/11/2023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DRAFT / UNDER DEVELOPMENT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2462742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Edwin.LAU@oecd.org"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Edwin.LAU@oecd.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tmp"/><Relationship Id="rId3" Type="http://schemas.openxmlformats.org/officeDocument/2006/relationships/image" Target="../media/image6.png"/><Relationship Id="rId7" Type="http://schemas.openxmlformats.org/officeDocument/2006/relationships/image" Target="../media/image10.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988" b="6920"/>
          <a:stretch/>
        </p:blipFill>
        <p:spPr>
          <a:xfrm>
            <a:off x="0" y="0"/>
            <a:ext cx="12192000" cy="6858000"/>
          </a:xfrm>
          <a:prstGeom prst="rect">
            <a:avLst/>
          </a:prstGeom>
        </p:spPr>
      </p:pic>
      <p:sp>
        <p:nvSpPr>
          <p:cNvPr id="2" name="Slide Number Placeholder 1"/>
          <p:cNvSpPr>
            <a:spLocks noGrp="1"/>
          </p:cNvSpPr>
          <p:nvPr>
            <p:ph type="sldNum" sz="quarter" idx="12"/>
          </p:nvPr>
        </p:nvSpPr>
        <p:spPr>
          <a:xfrm>
            <a:off x="9276907" y="6356350"/>
            <a:ext cx="2743200" cy="365125"/>
          </a:xfrm>
        </p:spPr>
        <p:txBody>
          <a:bodyPr/>
          <a:lstStyle/>
          <a:p>
            <a:fld id="{A36EBB71-1AEC-4D92-8A51-969FF0A7CB17}" type="slidenum">
              <a:rPr lang="en-GB" smtClean="0">
                <a:latin typeface="Arial Narrow" panose="020B0606020202030204" pitchFamily="34" charset="0"/>
              </a:rPr>
              <a:t>1</a:t>
            </a:fld>
            <a:endParaRPr lang="en-GB" dirty="0">
              <a:latin typeface="Arial Narrow" panose="020B0606020202030204" pitchFamily="34" charset="0"/>
            </a:endParaRPr>
          </a:p>
        </p:txBody>
      </p:sp>
      <p:sp>
        <p:nvSpPr>
          <p:cNvPr id="21" name="Rectangle 20"/>
          <p:cNvSpPr/>
          <p:nvPr/>
        </p:nvSpPr>
        <p:spPr>
          <a:xfrm>
            <a:off x="1294260" y="2404099"/>
            <a:ext cx="10897740" cy="222662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826" y="2545660"/>
            <a:ext cx="771146" cy="1185674"/>
          </a:xfrm>
          <a:prstGeom prst="rect">
            <a:avLst/>
          </a:prstGeom>
        </p:spPr>
      </p:pic>
      <p:sp>
        <p:nvSpPr>
          <p:cNvPr id="13" name="Rectangle 12"/>
          <p:cNvSpPr/>
          <p:nvPr/>
        </p:nvSpPr>
        <p:spPr>
          <a:xfrm>
            <a:off x="3638232" y="3011884"/>
            <a:ext cx="6980942" cy="25322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 name="Title 2"/>
          <p:cNvSpPr txBox="1">
            <a:spLocks/>
          </p:cNvSpPr>
          <p:nvPr/>
        </p:nvSpPr>
        <p:spPr bwMode="auto">
          <a:xfrm>
            <a:off x="2343972" y="3068378"/>
            <a:ext cx="9457119"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challenges of PPPs within the framework of best practices and international standards</a:t>
            </a: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Sistema de Concesiones al 2050</a:t>
            </a:r>
            <a:endPar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2" name="Rectangle 21"/>
          <p:cNvSpPr/>
          <p:nvPr/>
        </p:nvSpPr>
        <p:spPr>
          <a:xfrm>
            <a:off x="8458200" y="4945166"/>
            <a:ext cx="3733800" cy="167975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9029194" y="5694988"/>
            <a:ext cx="3162806" cy="1480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6" name="TextBox 15"/>
          <p:cNvSpPr txBox="1"/>
          <p:nvPr/>
        </p:nvSpPr>
        <p:spPr>
          <a:xfrm>
            <a:off x="8499667" y="5028863"/>
            <a:ext cx="3733800" cy="1508105"/>
          </a:xfrm>
          <a:prstGeom prst="rect">
            <a:avLst/>
          </a:prstGeom>
          <a:noFill/>
        </p:spPr>
        <p:txBody>
          <a:bodyPr wrap="square" rtlCol="0">
            <a:spAutoFit/>
          </a:bodyPr>
          <a:lstStyle/>
          <a:p>
            <a:pPr algn="r"/>
            <a:r>
              <a:rPr lang="en-US" sz="2000" b="1" dirty="0">
                <a:latin typeface="Arial Narrow" panose="020B0606020202030204" pitchFamily="34" charset="0"/>
              </a:rPr>
              <a:t>Edwin Lau</a:t>
            </a:r>
            <a:endParaRPr lang="en-US" b="1" dirty="0">
              <a:latin typeface="Arial Narrow" panose="020B0606020202030204" pitchFamily="34" charset="0"/>
            </a:endParaRPr>
          </a:p>
          <a:p>
            <a:pPr algn="r"/>
            <a:r>
              <a:rPr lang="en-GB" dirty="0">
                <a:solidFill>
                  <a:schemeClr val="tx1">
                    <a:lumMod val="75000"/>
                    <a:lumOff val="25000"/>
                  </a:schemeClr>
                </a:solidFill>
                <a:latin typeface="Arial Narrow" panose="020B0606020202030204" pitchFamily="34" charset="0"/>
              </a:rPr>
              <a:t> Head of Division</a:t>
            </a:r>
          </a:p>
          <a:p>
            <a:pPr algn="r"/>
            <a:r>
              <a:rPr lang="en-GB" dirty="0">
                <a:solidFill>
                  <a:schemeClr val="tx1">
                    <a:lumMod val="75000"/>
                    <a:lumOff val="25000"/>
                  </a:schemeClr>
                </a:solidFill>
                <a:latin typeface="Arial Narrow" panose="020B0606020202030204" pitchFamily="34" charset="0"/>
              </a:rPr>
              <a:t>Infrastructure and Public Procurement</a:t>
            </a:r>
          </a:p>
          <a:p>
            <a:pPr algn="r"/>
            <a:r>
              <a:rPr lang="en-GB" dirty="0">
                <a:solidFill>
                  <a:schemeClr val="tx1">
                    <a:lumMod val="75000"/>
                    <a:lumOff val="25000"/>
                  </a:schemeClr>
                </a:solidFill>
                <a:latin typeface="Arial Narrow" panose="020B0606020202030204" pitchFamily="34" charset="0"/>
              </a:rPr>
              <a:t>Public Governance, OECD</a:t>
            </a:r>
          </a:p>
          <a:p>
            <a:pPr algn="r"/>
            <a:r>
              <a:rPr lang="en-GB" dirty="0">
                <a:solidFill>
                  <a:schemeClr val="tx1">
                    <a:lumMod val="75000"/>
                    <a:lumOff val="25000"/>
                  </a:schemeClr>
                </a:solidFill>
                <a:latin typeface="Arial Narrow" panose="020B0606020202030204" pitchFamily="34" charset="0"/>
                <a:hlinkClick r:id="rId5"/>
              </a:rPr>
              <a:t>Edwin.LAU@oecd.org</a:t>
            </a:r>
            <a:r>
              <a:rPr lang="en-GB" dirty="0">
                <a:solidFill>
                  <a:schemeClr val="tx1">
                    <a:lumMod val="75000"/>
                    <a:lumOff val="25000"/>
                  </a:schemeClr>
                </a:solidFill>
                <a:latin typeface="Arial Narrow" panose="020B0606020202030204" pitchFamily="34" charset="0"/>
              </a:rPr>
              <a:t> </a:t>
            </a:r>
          </a:p>
        </p:txBody>
      </p:sp>
    </p:spTree>
    <p:extLst>
      <p:ext uri="{BB962C8B-B14F-4D97-AF65-F5344CB8AC3E}">
        <p14:creationId xmlns:p14="http://schemas.microsoft.com/office/powerpoint/2010/main" val="292147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F31B54-5F24-9FD6-DF4E-8D5095D80D77}"/>
              </a:ext>
            </a:extLst>
          </p:cNvPr>
          <p:cNvSpPr/>
          <p:nvPr/>
        </p:nvSpPr>
        <p:spPr>
          <a:xfrm>
            <a:off x="6111410" y="164454"/>
            <a:ext cx="3168514" cy="31746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1FF15245-1FB3-B0BE-AD29-7E280080FB62}"/>
              </a:ext>
            </a:extLst>
          </p:cNvPr>
          <p:cNvSpPr>
            <a:spLocks noGrp="1"/>
          </p:cNvSpPr>
          <p:nvPr>
            <p:ph type="title"/>
          </p:nvPr>
        </p:nvSpPr>
        <p:spPr/>
        <p:txBody>
          <a:bodyPr>
            <a:normAutofit fontScale="90000"/>
          </a:bodyPr>
          <a:lstStyle/>
          <a:p>
            <a:r>
              <a:rPr lang="en-GB" sz="3200" b="1" dirty="0">
                <a:solidFill>
                  <a:schemeClr val="tx1">
                    <a:lumMod val="65000"/>
                    <a:lumOff val="35000"/>
                  </a:schemeClr>
                </a:solidFill>
              </a:rPr>
              <a:t>Chile could do more to incorporate climate considerations into its infrastructure planning &amp; delivery</a:t>
            </a:r>
            <a:endParaRPr lang="en-US" sz="3200" b="1"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E13B9019-AE30-FC55-4E23-9BE446F59AE0}"/>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6FB6249C-A29A-815F-D492-1BC0B9DF06D5}"/>
              </a:ext>
            </a:extLst>
          </p:cNvPr>
          <p:cNvSpPr>
            <a:spLocks noGrp="1"/>
          </p:cNvSpPr>
          <p:nvPr>
            <p:ph type="sldNum" sz="quarter" idx="12"/>
          </p:nvPr>
        </p:nvSpPr>
        <p:spPr/>
        <p:txBody>
          <a:bodyPr/>
          <a:lstStyle/>
          <a:p>
            <a:fld id="{A36EBB71-1AEC-4D92-8A51-969FF0A7CB17}" type="slidenum">
              <a:rPr lang="en-GB" smtClean="0"/>
              <a:t>10</a:t>
            </a:fld>
            <a:endParaRPr lang="en-GB" dirty="0"/>
          </a:p>
        </p:txBody>
      </p:sp>
      <p:pic>
        <p:nvPicPr>
          <p:cNvPr id="8" name="Picture 7">
            <a:extLst>
              <a:ext uri="{FF2B5EF4-FFF2-40B4-BE49-F238E27FC236}">
                <a16:creationId xmlns:a16="http://schemas.microsoft.com/office/drawing/2014/main" id="{0AA27118-4DF2-8E54-6DE0-8ABAA503DE34}"/>
              </a:ext>
            </a:extLst>
          </p:cNvPr>
          <p:cNvPicPr>
            <a:picLocks noChangeAspect="1"/>
          </p:cNvPicPr>
          <p:nvPr/>
        </p:nvPicPr>
        <p:blipFill>
          <a:blip r:embed="rId3"/>
          <a:stretch>
            <a:fillRect/>
          </a:stretch>
        </p:blipFill>
        <p:spPr>
          <a:xfrm>
            <a:off x="209550" y="1337698"/>
            <a:ext cx="11639550" cy="5324875"/>
          </a:xfrm>
          <a:prstGeom prst="rect">
            <a:avLst/>
          </a:prstGeom>
        </p:spPr>
      </p:pic>
      <p:sp>
        <p:nvSpPr>
          <p:cNvPr id="6" name="Oval 5">
            <a:extLst>
              <a:ext uri="{FF2B5EF4-FFF2-40B4-BE49-F238E27FC236}">
                <a16:creationId xmlns:a16="http://schemas.microsoft.com/office/drawing/2014/main" id="{3BFF02C0-5F08-FEA2-D4FA-AD2D83CE3413}"/>
              </a:ext>
            </a:extLst>
          </p:cNvPr>
          <p:cNvSpPr/>
          <p:nvPr/>
        </p:nvSpPr>
        <p:spPr>
          <a:xfrm>
            <a:off x="9048750" y="5398788"/>
            <a:ext cx="352425" cy="4762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9CE5F2-3849-41A3-9EC5-84383EF99F00}"/>
              </a:ext>
            </a:extLst>
          </p:cNvPr>
          <p:cNvSpPr txBox="1"/>
          <p:nvPr/>
        </p:nvSpPr>
        <p:spPr>
          <a:xfrm>
            <a:off x="1609725" y="1200150"/>
            <a:ext cx="609600" cy="390525"/>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AD6D1BA3-4DFE-F49E-0A8C-F0BC2697C082}"/>
              </a:ext>
            </a:extLst>
          </p:cNvPr>
          <p:cNvSpPr txBox="1"/>
          <p:nvPr/>
        </p:nvSpPr>
        <p:spPr>
          <a:xfrm>
            <a:off x="-2058" y="6417415"/>
            <a:ext cx="6098058" cy="369332"/>
          </a:xfrm>
          <a:prstGeom prst="rect">
            <a:avLst/>
          </a:prstGeom>
          <a:noFill/>
        </p:spPr>
        <p:txBody>
          <a:bodyPr wrap="square">
            <a:spAutoFit/>
          </a:bodyPr>
          <a:lstStyle/>
          <a:p>
            <a:pPr lvl="1">
              <a:spcBef>
                <a:spcPts val="900"/>
              </a:spcBef>
              <a:spcAft>
                <a:spcPts val="450"/>
              </a:spcAft>
              <a:buClr>
                <a:schemeClr val="accent2"/>
              </a:buClr>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NOTE:</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These data are based on transport sector only.</a:t>
            </a:r>
            <a:endParaRPr lang="en-GB" dirty="0"/>
          </a:p>
        </p:txBody>
      </p:sp>
    </p:spTree>
    <p:extLst>
      <p:ext uri="{BB962C8B-B14F-4D97-AF65-F5344CB8AC3E}">
        <p14:creationId xmlns:p14="http://schemas.microsoft.com/office/powerpoint/2010/main" val="81764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89904" y="186034"/>
            <a:ext cx="2491740" cy="21739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11</a:t>
            </a:fld>
            <a:endParaRPr lang="en-GB" dirty="0"/>
          </a:p>
        </p:txBody>
      </p:sp>
      <p:sp>
        <p:nvSpPr>
          <p:cNvPr id="10" name="Title 2"/>
          <p:cNvSpPr txBox="1">
            <a:spLocks/>
          </p:cNvSpPr>
          <p:nvPr/>
        </p:nvSpPr>
        <p:spPr bwMode="auto">
          <a:xfrm>
            <a:off x="659534" y="81766"/>
            <a:ext cx="11447360"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 has established </a:t>
            </a:r>
            <a:r>
              <a:rPr lang="en-US" altLang="en-US" b="1" dirty="0">
                <a:solidFill>
                  <a:schemeClr val="tx1">
                    <a:lumMod val="65000"/>
                    <a:lumOff val="35000"/>
                  </a:schemeClr>
                </a:solidFill>
                <a:latin typeface="+mj-lt"/>
                <a:ea typeface="+mj-ea"/>
                <a:cs typeface="+mj-cs"/>
              </a:rPr>
              <a:t>goals and targets in the infrastructure plan to promote sustainable infrastructure</a:t>
            </a:r>
            <a:endParaRPr lang="en-GB" altLang="en-US" b="1" dirty="0">
              <a:solidFill>
                <a:schemeClr val="tx1">
                  <a:lumMod val="65000"/>
                  <a:lumOff val="35000"/>
                </a:schemeClr>
              </a:solidFill>
              <a:latin typeface="+mj-lt"/>
              <a:ea typeface="+mj-ea"/>
              <a:cs typeface="+mj-cs"/>
            </a:endParaRPr>
          </a:p>
        </p:txBody>
      </p:sp>
      <p:sp>
        <p:nvSpPr>
          <p:cNvPr id="11" name="TextBox 10"/>
          <p:cNvSpPr txBox="1"/>
          <p:nvPr/>
        </p:nvSpPr>
        <p:spPr>
          <a:xfrm>
            <a:off x="148895" y="6454754"/>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7" name="Picture 6">
            <a:extLst>
              <a:ext uri="{FF2B5EF4-FFF2-40B4-BE49-F238E27FC236}">
                <a16:creationId xmlns:a16="http://schemas.microsoft.com/office/drawing/2014/main" id="{83A9B04C-DDF7-3CC0-DE9A-0743C36D7FA8}"/>
              </a:ext>
            </a:extLst>
          </p:cNvPr>
          <p:cNvPicPr>
            <a:picLocks noChangeAspect="1"/>
          </p:cNvPicPr>
          <p:nvPr/>
        </p:nvPicPr>
        <p:blipFill>
          <a:blip r:embed="rId3"/>
          <a:stretch>
            <a:fillRect/>
          </a:stretch>
        </p:blipFill>
        <p:spPr>
          <a:xfrm>
            <a:off x="1985962" y="965302"/>
            <a:ext cx="8220075" cy="5558508"/>
          </a:xfrm>
          <a:prstGeom prst="rect">
            <a:avLst/>
          </a:prstGeom>
        </p:spPr>
      </p:pic>
      <p:sp>
        <p:nvSpPr>
          <p:cNvPr id="3" name="Oval 2">
            <a:extLst>
              <a:ext uri="{FF2B5EF4-FFF2-40B4-BE49-F238E27FC236}">
                <a16:creationId xmlns:a16="http://schemas.microsoft.com/office/drawing/2014/main" id="{73C78E9D-65C9-3D84-BD36-BB528427E66E}"/>
              </a:ext>
            </a:extLst>
          </p:cNvPr>
          <p:cNvSpPr/>
          <p:nvPr/>
        </p:nvSpPr>
        <p:spPr>
          <a:xfrm>
            <a:off x="3248025" y="4743450"/>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B1230CAD-C151-D665-6CF2-B972CAFC72B1}"/>
              </a:ext>
            </a:extLst>
          </p:cNvPr>
          <p:cNvSpPr/>
          <p:nvPr/>
        </p:nvSpPr>
        <p:spPr>
          <a:xfrm>
            <a:off x="4695825" y="4933950"/>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E2634EFC-A355-CC83-96C3-5CC58B68A10C}"/>
              </a:ext>
            </a:extLst>
          </p:cNvPr>
          <p:cNvSpPr/>
          <p:nvPr/>
        </p:nvSpPr>
        <p:spPr>
          <a:xfrm>
            <a:off x="6149851" y="5114925"/>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756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0585" y="646572"/>
            <a:ext cx="3101340" cy="136565"/>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12</a:t>
            </a:fld>
            <a:endParaRPr lang="en-GB" dirty="0"/>
          </a:p>
        </p:txBody>
      </p:sp>
      <p:sp>
        <p:nvSpPr>
          <p:cNvPr id="10" name="Title 2"/>
          <p:cNvSpPr txBox="1">
            <a:spLocks/>
          </p:cNvSpPr>
          <p:nvPr/>
        </p:nvSpPr>
        <p:spPr bwMode="auto">
          <a:xfrm>
            <a:off x="719364" y="71252"/>
            <a:ext cx="11447360"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 has aligned its infrastructure plan with environmental and climate action plans</a:t>
            </a:r>
          </a:p>
        </p:txBody>
      </p:sp>
      <p:sp>
        <p:nvSpPr>
          <p:cNvPr id="11" name="TextBox 10"/>
          <p:cNvSpPr txBox="1"/>
          <p:nvPr/>
        </p:nvSpPr>
        <p:spPr>
          <a:xfrm>
            <a:off x="148895" y="6488862"/>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7" name="Picture 6">
            <a:extLst>
              <a:ext uri="{FF2B5EF4-FFF2-40B4-BE49-F238E27FC236}">
                <a16:creationId xmlns:a16="http://schemas.microsoft.com/office/drawing/2014/main" id="{1773F0B7-E398-3DFF-FBFA-7E69704B83BD}"/>
              </a:ext>
            </a:extLst>
          </p:cNvPr>
          <p:cNvPicPr>
            <a:picLocks noChangeAspect="1"/>
          </p:cNvPicPr>
          <p:nvPr/>
        </p:nvPicPr>
        <p:blipFill>
          <a:blip r:embed="rId3"/>
          <a:stretch>
            <a:fillRect/>
          </a:stretch>
        </p:blipFill>
        <p:spPr>
          <a:xfrm>
            <a:off x="790575" y="1114743"/>
            <a:ext cx="10610850" cy="5231093"/>
          </a:xfrm>
          <a:prstGeom prst="rect">
            <a:avLst/>
          </a:prstGeom>
        </p:spPr>
      </p:pic>
      <p:sp>
        <p:nvSpPr>
          <p:cNvPr id="3" name="Oval 2">
            <a:extLst>
              <a:ext uri="{FF2B5EF4-FFF2-40B4-BE49-F238E27FC236}">
                <a16:creationId xmlns:a16="http://schemas.microsoft.com/office/drawing/2014/main" id="{D91714ED-8B5F-38A5-C899-4A6AD1A8F43D}"/>
              </a:ext>
            </a:extLst>
          </p:cNvPr>
          <p:cNvSpPr/>
          <p:nvPr/>
        </p:nvSpPr>
        <p:spPr>
          <a:xfrm>
            <a:off x="1924050" y="3038475"/>
            <a:ext cx="371475"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430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A8C44-FB8F-847F-35EC-9ACE03F2EC8D}"/>
              </a:ext>
            </a:extLst>
          </p:cNvPr>
          <p:cNvSpPr/>
          <p:nvPr/>
        </p:nvSpPr>
        <p:spPr>
          <a:xfrm>
            <a:off x="3398108" y="345989"/>
            <a:ext cx="5920063" cy="29626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EBB71-1AEC-4D92-8A51-969FF0A7CB17}" type="slidenum">
              <a:rPr lang="en-GB" smtClean="0"/>
              <a:pPr/>
              <a:t>13</a:t>
            </a:fld>
            <a:endParaRPr lang="en-GB" dirty="0"/>
          </a:p>
        </p:txBody>
      </p:sp>
      <p:graphicFrame>
        <p:nvGraphicFramePr>
          <p:cNvPr id="6" name="Diagram 5"/>
          <p:cNvGraphicFramePr/>
          <p:nvPr>
            <p:extLst>
              <p:ext uri="{D42A27DB-BD31-4B8C-83A1-F6EECF244321}">
                <p14:modId xmlns:p14="http://schemas.microsoft.com/office/powerpoint/2010/main" val="1397012131"/>
              </p:ext>
            </p:extLst>
          </p:nvPr>
        </p:nvGraphicFramePr>
        <p:xfrm>
          <a:off x="5945536" y="1156166"/>
          <a:ext cx="5660310" cy="4545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86155" y="1389246"/>
            <a:ext cx="6013938" cy="4809009"/>
          </a:xfrm>
          <a:prstGeom prst="rect">
            <a:avLst/>
          </a:prstGeom>
          <a:noFill/>
        </p:spPr>
        <p:txBody>
          <a:bodyPr wrap="square" rtlCol="0">
            <a:spAutoFit/>
          </a:bodyPr>
          <a:lstStyle/>
          <a:p>
            <a:pPr marL="214313" indent="-214313">
              <a:spcBef>
                <a:spcPts val="1200"/>
              </a:spcBef>
              <a:spcAft>
                <a:spcPts val="900"/>
              </a:spcAft>
              <a:buFont typeface="Arial" panose="020B0604020202020204" pitchFamily="34" charset="0"/>
              <a:buChar char="•"/>
            </a:pPr>
            <a:r>
              <a:rPr lang="en-GB" sz="2000" b="1" dirty="0">
                <a:solidFill>
                  <a:schemeClr val="tx1">
                    <a:lumMod val="75000"/>
                  </a:schemeClr>
                </a:solidFill>
                <a:latin typeface="Calibri" panose="020F0502020204030204" pitchFamily="34" charset="0"/>
                <a:cs typeface="Calibri" panose="020F0502020204030204" pitchFamily="34" charset="0"/>
              </a:rPr>
              <a:t>A strategic, long-term approach to infrastructure to respond to climate change</a:t>
            </a:r>
            <a:r>
              <a:rPr lang="en-GB" sz="2000" dirty="0">
                <a:solidFill>
                  <a:schemeClr val="tx1">
                    <a:lumMod val="75000"/>
                  </a:schemeClr>
                </a:solidFill>
                <a:latin typeface="Calibri" panose="020F0502020204030204" pitchFamily="34" charset="0"/>
                <a:cs typeface="Calibri" panose="020F0502020204030204" pitchFamily="34" charset="0"/>
              </a:rPr>
              <a:t>.</a:t>
            </a:r>
            <a:r>
              <a:rPr lang="en-GB" dirty="0">
                <a:solidFill>
                  <a:schemeClr val="tx1">
                    <a:lumMod val="75000"/>
                  </a:schemeClr>
                </a:solidFill>
                <a:latin typeface="Calibri" panose="020F0502020204030204" pitchFamily="34" charset="0"/>
                <a:cs typeface="Calibri" panose="020F0502020204030204" pitchFamily="34" charset="0"/>
              </a:rPr>
              <a:t> </a:t>
            </a:r>
            <a:r>
              <a:rPr lang="en-GB" sz="1600" dirty="0">
                <a:solidFill>
                  <a:schemeClr val="tx1">
                    <a:lumMod val="75000"/>
                  </a:schemeClr>
                </a:solidFill>
                <a:latin typeface="Calibri" panose="020F0502020204030204" pitchFamily="34" charset="0"/>
                <a:cs typeface="Calibri" panose="020F0502020204030204" pitchFamily="34" charset="0"/>
              </a:rPr>
              <a:t>Infrastructure choices lay the framework for the energy transition &amp; influence consumption. Taking lifecycle costs into account strengthens investment in quality infrastructure, improves resilience and incentivizes maintenance.</a:t>
            </a:r>
          </a:p>
          <a:p>
            <a:pPr marL="214313" indent="-214313">
              <a:spcBef>
                <a:spcPts val="1200"/>
              </a:spcBef>
              <a:spcAft>
                <a:spcPts val="900"/>
              </a:spcAft>
              <a:buFont typeface="Arial" panose="020B0604020202020204" pitchFamily="34" charset="0"/>
              <a:buChar char="•"/>
            </a:pPr>
            <a:r>
              <a:rPr lang="en-GB" b="1" dirty="0">
                <a:solidFill>
                  <a:schemeClr val="tx1">
                    <a:lumMod val="75000"/>
                  </a:schemeClr>
                </a:solidFill>
                <a:latin typeface="Calibri" panose="020F0502020204030204" pitchFamily="34" charset="0"/>
                <a:cs typeface="Calibri" panose="020F0502020204030204" pitchFamily="34" charset="0"/>
              </a:rPr>
              <a:t>Infrastructure governance improves spending and delivery</a:t>
            </a:r>
            <a:r>
              <a:rPr lang="en-GB" dirty="0">
                <a:solidFill>
                  <a:schemeClr val="tx1">
                    <a:lumMod val="75000"/>
                  </a:schemeClr>
                </a:solidFill>
                <a:latin typeface="Calibri" panose="020F0502020204030204" pitchFamily="34" charset="0"/>
                <a:cs typeface="Calibri" panose="020F0502020204030204" pitchFamily="34" charset="0"/>
              </a:rPr>
              <a:t> </a:t>
            </a:r>
            <a:r>
              <a:rPr lang="en-GB" sz="1600" dirty="0">
                <a:solidFill>
                  <a:schemeClr val="tx1">
                    <a:lumMod val="75000"/>
                  </a:schemeClr>
                </a:solidFill>
                <a:latin typeface="Calibri" panose="020F0502020204030204" pitchFamily="34" charset="0"/>
                <a:cs typeface="Calibri" panose="020F0502020204030204" pitchFamily="34" charset="0"/>
              </a:rPr>
              <a:t>by integrating high-level commitments, improving coordination and policy coherence, and balancing short- and long-term interests.</a:t>
            </a:r>
          </a:p>
          <a:p>
            <a:pPr marL="214313" indent="-214313">
              <a:spcBef>
                <a:spcPts val="1200"/>
              </a:spcBef>
              <a:spcAft>
                <a:spcPts val="900"/>
              </a:spcAft>
              <a:buFont typeface="Arial" panose="020B0604020202020204" pitchFamily="34" charset="0"/>
              <a:buChar char="•"/>
            </a:pPr>
            <a:r>
              <a:rPr lang="en-GB" b="1" dirty="0">
                <a:solidFill>
                  <a:schemeClr val="tx1">
                    <a:lumMod val="75000"/>
                  </a:schemeClr>
                </a:solidFill>
                <a:latin typeface="Calibri" panose="020F0502020204030204" pitchFamily="34" charset="0"/>
                <a:cs typeface="Calibri" panose="020F0502020204030204" pitchFamily="34" charset="0"/>
              </a:rPr>
              <a:t>Good infrastructure governance attracts private investment</a:t>
            </a:r>
            <a:r>
              <a:rPr lang="en-GB" dirty="0">
                <a:solidFill>
                  <a:schemeClr val="tx1">
                    <a:lumMod val="75000"/>
                  </a:schemeClr>
                </a:solidFill>
                <a:latin typeface="Calibri" panose="020F0502020204030204" pitchFamily="34" charset="0"/>
                <a:cs typeface="Calibri" panose="020F0502020204030204" pitchFamily="34" charset="0"/>
              </a:rPr>
              <a:t> </a:t>
            </a:r>
            <a:r>
              <a:rPr lang="en-GB" sz="1600" dirty="0">
                <a:solidFill>
                  <a:schemeClr val="tx1">
                    <a:lumMod val="75000"/>
                  </a:schemeClr>
                </a:solidFill>
                <a:latin typeface="Calibri" panose="020F0502020204030204" pitchFamily="34" charset="0"/>
                <a:cs typeface="Calibri" panose="020F0502020204030204" pitchFamily="34" charset="0"/>
              </a:rPr>
              <a:t>by improving project selection and management, reducing waste, and improving risk assessment.</a:t>
            </a:r>
          </a:p>
          <a:p>
            <a:pPr marL="214313" indent="-214313">
              <a:spcBef>
                <a:spcPts val="1200"/>
              </a:spcBef>
              <a:spcAft>
                <a:spcPts val="900"/>
              </a:spcAft>
              <a:buFont typeface="Arial" panose="020B0604020202020204" pitchFamily="34" charset="0"/>
              <a:buChar char="•"/>
            </a:pPr>
            <a:r>
              <a:rPr lang="en-GB" b="1" dirty="0">
                <a:solidFill>
                  <a:schemeClr val="tx1">
                    <a:lumMod val="75000"/>
                  </a:schemeClr>
                </a:solidFill>
                <a:latin typeface="Calibri" panose="020F0502020204030204" pitchFamily="34" charset="0"/>
                <a:cs typeface="Calibri" panose="020F0502020204030204" pitchFamily="34" charset="0"/>
              </a:rPr>
              <a:t>Public investment has long-term consequences. </a:t>
            </a:r>
            <a:r>
              <a:rPr lang="en-GB" sz="1600" dirty="0">
                <a:solidFill>
                  <a:schemeClr val="tx1">
                    <a:lumMod val="75000"/>
                  </a:schemeClr>
                </a:solidFill>
                <a:latin typeface="Calibri" panose="020F0502020204030204" pitchFamily="34" charset="0"/>
                <a:cs typeface="Calibri" panose="020F0502020204030204" pitchFamily="34" charset="0"/>
              </a:rPr>
              <a:t>Infrastructure investment in today’s economic recovery packages will shape transportation, energy, land use, regional development and much more for a generation.</a:t>
            </a:r>
            <a:endParaRPr lang="en-GB" dirty="0">
              <a:solidFill>
                <a:schemeClr val="tx1">
                  <a:lumMod val="75000"/>
                </a:schemeClr>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FD1C3A52-9A56-09AB-7521-18E1EE19DD67}"/>
              </a:ext>
            </a:extLst>
          </p:cNvPr>
          <p:cNvSpPr txBox="1">
            <a:spLocks/>
          </p:cNvSpPr>
          <p:nvPr/>
        </p:nvSpPr>
        <p:spPr>
          <a:xfrm>
            <a:off x="673411" y="156353"/>
            <a:ext cx="11039617" cy="588849"/>
          </a:xfrm>
          <a:prstGeom prst="rect">
            <a:avLst/>
          </a:prstGeom>
        </p:spPr>
        <p:txBody>
          <a:bodyPr vert="horz" lIns="91440" tIns="45720" rIns="91440" bIns="45720" rtlCol="0" anchor="ctr">
            <a:noAutofit/>
          </a:bodyPr>
          <a:lstStyle>
            <a:lvl1pPr algn="l" rtl="0" eaLnBrk="1" latinLnBrk="0" hangingPunct="1">
              <a:spcBef>
                <a:spcPct val="0"/>
              </a:spcBef>
              <a:buNone/>
              <a:defRPr kumimoji="0" sz="3200" kern="1200">
                <a:solidFill>
                  <a:schemeClr val="tx1"/>
                </a:solidFill>
                <a:latin typeface="+mj-lt"/>
                <a:ea typeface="+mj-ea"/>
                <a:cs typeface="+mj-cs"/>
              </a:defRPr>
            </a:lvl1pPr>
          </a:lstStyle>
          <a:p>
            <a:r>
              <a:rPr lang="en-GB" b="1" dirty="0">
                <a:solidFill>
                  <a:schemeClr val="tx1">
                    <a:lumMod val="65000"/>
                    <a:lumOff val="35000"/>
                  </a:schemeClr>
                </a:solidFill>
              </a:rPr>
              <a:t>Governance for sustainable infrastructure investment</a:t>
            </a:r>
          </a:p>
        </p:txBody>
      </p:sp>
    </p:spTree>
    <p:extLst>
      <p:ext uri="{BB962C8B-B14F-4D97-AF65-F5344CB8AC3E}">
        <p14:creationId xmlns:p14="http://schemas.microsoft.com/office/powerpoint/2010/main" val="2276793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786676"/>
            <a:ext cx="8690285" cy="1249979"/>
          </a:xfrm>
        </p:spPr>
        <p:txBody>
          <a:bodyPr>
            <a:noAutofit/>
          </a:bodyPr>
          <a:lstStyle/>
          <a:p>
            <a:pPr marL="0" indent="0" algn="ctr">
              <a:buNone/>
            </a:pPr>
            <a:r>
              <a:rPr lang="en-US" sz="4600" b="1" dirty="0">
                <a:solidFill>
                  <a:schemeClr val="accent4"/>
                </a:solidFill>
                <a:latin typeface="Arial Narrow" panose="020B0606020202030204" pitchFamily="34" charset="0"/>
                <a:cs typeface="Arial" panose="020B0604020202020204" pitchFamily="34" charset="0"/>
              </a:rPr>
              <a:t>Strengthening value for money and social legitimacy</a:t>
            </a: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304895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A3990F-8348-FB4D-4CA9-09CBA4A8F4E9}"/>
              </a:ext>
            </a:extLst>
          </p:cNvPr>
          <p:cNvSpPr/>
          <p:nvPr/>
        </p:nvSpPr>
        <p:spPr>
          <a:xfrm>
            <a:off x="5320570" y="333633"/>
            <a:ext cx="5714014" cy="32127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aphicFrame>
        <p:nvGraphicFramePr>
          <p:cNvPr id="4" name="Content Placeholder 3">
            <a:extLst>
              <a:ext uri="{FF2B5EF4-FFF2-40B4-BE49-F238E27FC236}">
                <a16:creationId xmlns:a16="http://schemas.microsoft.com/office/drawing/2014/main" id="{15851155-8BE2-4EA0-B29C-BDFE0325ADFD}"/>
              </a:ext>
            </a:extLst>
          </p:cNvPr>
          <p:cNvGraphicFramePr>
            <a:graphicFrameLocks noGrp="1"/>
          </p:cNvGraphicFramePr>
          <p:nvPr>
            <p:ph idx="1"/>
            <p:extLst>
              <p:ext uri="{D42A27DB-BD31-4B8C-83A1-F6EECF244321}">
                <p14:modId xmlns:p14="http://schemas.microsoft.com/office/powerpoint/2010/main" val="714522679"/>
              </p:ext>
            </p:extLst>
          </p:nvPr>
        </p:nvGraphicFramePr>
        <p:xfrm>
          <a:off x="-1815379" y="1455161"/>
          <a:ext cx="8218487"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C53AB52-55D4-9892-293F-58018614612E}"/>
              </a:ext>
            </a:extLst>
          </p:cNvPr>
          <p:cNvSpPr>
            <a:spLocks noGrp="1"/>
          </p:cNvSpPr>
          <p:nvPr>
            <p:ph type="title"/>
          </p:nvPr>
        </p:nvSpPr>
        <p:spPr/>
        <p:txBody>
          <a:bodyPr>
            <a:normAutofit fontScale="90000"/>
          </a:bodyPr>
          <a:lstStyle/>
          <a:p>
            <a:r>
              <a:rPr lang="en-US" altLang="en-US" sz="3200" b="1" dirty="0">
                <a:solidFill>
                  <a:schemeClr val="tx1">
                    <a:lumMod val="65000"/>
                    <a:lumOff val="35000"/>
                  </a:schemeClr>
                </a:solidFill>
              </a:rPr>
              <a:t>Infrastructure governance for project bankability and social legitimacy</a:t>
            </a:r>
          </a:p>
        </p:txBody>
      </p:sp>
      <p:sp>
        <p:nvSpPr>
          <p:cNvPr id="2" name="TextBox 1">
            <a:extLst>
              <a:ext uri="{FF2B5EF4-FFF2-40B4-BE49-F238E27FC236}">
                <a16:creationId xmlns:a16="http://schemas.microsoft.com/office/drawing/2014/main" id="{C06FF605-175F-6D83-28B0-41864A2125A7}"/>
              </a:ext>
            </a:extLst>
          </p:cNvPr>
          <p:cNvSpPr txBox="1"/>
          <p:nvPr/>
        </p:nvSpPr>
        <p:spPr>
          <a:xfrm>
            <a:off x="4800600" y="1104900"/>
            <a:ext cx="7112000" cy="6740307"/>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accent4">
                    <a:lumMod val="50000"/>
                  </a:schemeClr>
                </a:solidFill>
              </a:rPr>
              <a:t>Strategic vision: </a:t>
            </a:r>
            <a:r>
              <a:rPr lang="en-GB" dirty="0">
                <a:solidFill>
                  <a:schemeClr val="accent4">
                    <a:lumMod val="50000"/>
                  </a:schemeClr>
                </a:solidFill>
              </a:rPr>
              <a:t>Operationalising national plans into project appraisal criteria for a pipeline of investable projects</a:t>
            </a:r>
          </a:p>
          <a:p>
            <a:pPr marL="742950" lvl="1" indent="-285750">
              <a:buFont typeface="Arial" panose="020B0604020202020204" pitchFamily="34" charset="0"/>
              <a:buChar char="•"/>
            </a:pPr>
            <a:r>
              <a:rPr lang="en-GB" dirty="0">
                <a:solidFill>
                  <a:schemeClr val="accent4">
                    <a:lumMod val="75000"/>
                  </a:schemeClr>
                </a:solidFill>
              </a:rPr>
              <a:t>Clear &amp; predictable government plans for reaching NETZERO, including the required infrastructure investment</a:t>
            </a:r>
          </a:p>
          <a:p>
            <a:pPr marL="742950" lvl="1" indent="-285750">
              <a:buFont typeface="Arial" panose="020B0604020202020204" pitchFamily="34" charset="0"/>
              <a:buChar char="•"/>
            </a:pPr>
            <a:r>
              <a:rPr lang="en-GB" dirty="0">
                <a:solidFill>
                  <a:schemeClr val="accent4">
                    <a:lumMod val="75000"/>
                  </a:schemeClr>
                </a:solidFill>
              </a:rPr>
              <a:t>Integrating environmental &amp; social considerations into cost-benefit analysis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chemeClr val="accent1">
                    <a:lumMod val="50000"/>
                  </a:schemeClr>
                </a:solidFill>
              </a:rPr>
              <a:t>Ensuring delivery capacity</a:t>
            </a:r>
          </a:p>
          <a:p>
            <a:pPr marL="742950" lvl="1" indent="-285750">
              <a:buFont typeface="Arial" panose="020B0604020202020204" pitchFamily="34" charset="0"/>
              <a:buChar char="•"/>
            </a:pPr>
            <a:r>
              <a:rPr lang="en-GB" dirty="0">
                <a:solidFill>
                  <a:schemeClr val="accent2">
                    <a:lumMod val="75000"/>
                  </a:schemeClr>
                </a:solidFill>
              </a:rPr>
              <a:t>Responding to increased uncertainty with new approaches to public-private collaboration and evidence-based contracting</a:t>
            </a:r>
          </a:p>
          <a:p>
            <a:pPr marL="742950" lvl="1" indent="-285750">
              <a:buFont typeface="Arial" panose="020B0604020202020204" pitchFamily="34" charset="0"/>
              <a:buChar char="•"/>
            </a:pPr>
            <a:r>
              <a:rPr lang="en-GB" dirty="0">
                <a:solidFill>
                  <a:schemeClr val="accent2">
                    <a:lumMod val="75000"/>
                  </a:schemeClr>
                </a:solidFill>
              </a:rPr>
              <a:t>Ensuring the needed public sector skills for project preparation, contract management and infrastructure procurement</a:t>
            </a:r>
          </a:p>
          <a:p>
            <a:pPr marL="742950" lvl="1"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b="1" dirty="0">
                <a:solidFill>
                  <a:schemeClr val="accent5">
                    <a:lumMod val="50000"/>
                  </a:schemeClr>
                </a:solidFill>
              </a:rPr>
              <a:t>Dialogue between public &amp; private sectors (and citizens!) on sustainability outcomes </a:t>
            </a:r>
            <a:r>
              <a:rPr lang="en-US" dirty="0">
                <a:solidFill>
                  <a:schemeClr val="accent5">
                    <a:lumMod val="50000"/>
                  </a:schemeClr>
                </a:solidFill>
              </a:rPr>
              <a:t> to </a:t>
            </a:r>
            <a:r>
              <a:rPr lang="en-US" altLang="en-US" dirty="0">
                <a:solidFill>
                  <a:schemeClr val="accent5">
                    <a:lumMod val="50000"/>
                  </a:schemeClr>
                </a:solidFill>
              </a:rPr>
              <a:t>align the expectations and </a:t>
            </a:r>
            <a:r>
              <a:rPr lang="en-US" dirty="0">
                <a:solidFill>
                  <a:schemeClr val="accent5">
                    <a:lumMod val="50000"/>
                  </a:schemeClr>
                </a:solidFill>
              </a:rPr>
              <a:t>to increase clarity, transparency &amp; trust</a:t>
            </a:r>
            <a:endParaRPr lang="en-US" altLang="en-US" dirty="0">
              <a:solidFill>
                <a:schemeClr val="accent5">
                  <a:lumMod val="50000"/>
                </a:schemeClr>
              </a:solidFill>
            </a:endParaRPr>
          </a:p>
          <a:p>
            <a:pPr marL="742950" lvl="1" indent="-285750">
              <a:buFont typeface="Arial" panose="020B0604020202020204" pitchFamily="34" charset="0"/>
              <a:buChar char="•"/>
            </a:pPr>
            <a:r>
              <a:rPr lang="en-GB" dirty="0">
                <a:solidFill>
                  <a:schemeClr val="accent5">
                    <a:lumMod val="75000"/>
                  </a:schemeClr>
                </a:solidFill>
              </a:rPr>
              <a:t>Reducing investor uncertainty through more standardised and transparent project reporting</a:t>
            </a:r>
          </a:p>
          <a:p>
            <a:pPr marL="742950" lvl="1" indent="-285750">
              <a:buFont typeface="Arial" panose="020B0604020202020204" pitchFamily="34" charset="0"/>
              <a:buChar char="•"/>
            </a:pPr>
            <a:r>
              <a:rPr lang="en-GB" dirty="0">
                <a:solidFill>
                  <a:schemeClr val="accent5">
                    <a:lumMod val="75000"/>
                  </a:schemeClr>
                </a:solidFill>
              </a:rPr>
              <a:t>Demonstrating access &amp; value for money to users</a:t>
            </a:r>
          </a:p>
          <a:p>
            <a:pPr marL="742950" lvl="1" indent="-285750">
              <a:buFont typeface="Arial" panose="020B0604020202020204" pitchFamily="34" charset="0"/>
              <a:buChar char="•"/>
            </a:pPr>
            <a:r>
              <a:rPr lang="en-GB" dirty="0">
                <a:solidFill>
                  <a:schemeClr val="accent5">
                    <a:lumMod val="75000"/>
                  </a:schemeClr>
                </a:solidFill>
              </a:rPr>
              <a:t>Strengthening the acceptability &amp; legitimacy of investments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1502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D79F9-6FE6-2C8B-6A30-B6E6906BC4E4}"/>
              </a:ext>
            </a:extLst>
          </p:cNvPr>
          <p:cNvSpPr/>
          <p:nvPr/>
        </p:nvSpPr>
        <p:spPr>
          <a:xfrm>
            <a:off x="1910106" y="319087"/>
            <a:ext cx="5108532" cy="348177"/>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p:cNvSpPr>
            <a:spLocks noGrp="1"/>
          </p:cNvSpPr>
          <p:nvPr>
            <p:ph type="title"/>
          </p:nvPr>
        </p:nvSpPr>
        <p:spPr/>
        <p:txBody>
          <a:bodyPr>
            <a:normAutofit/>
          </a:bodyPr>
          <a:lstStyle/>
          <a:p>
            <a:r>
              <a:rPr lang="en-US" sz="3200" b="1" dirty="0">
                <a:solidFill>
                  <a:schemeClr val="tx1">
                    <a:lumMod val="65000"/>
                    <a:lumOff val="35000"/>
                  </a:schemeClr>
                </a:solidFill>
              </a:rPr>
              <a:t>What PPP and concessions framework is required? </a:t>
            </a:r>
          </a:p>
        </p:txBody>
      </p:sp>
      <p:sp>
        <p:nvSpPr>
          <p:cNvPr id="5" name="Slide Number Placeholder 4"/>
          <p:cNvSpPr>
            <a:spLocks noGrp="1"/>
          </p:cNvSpPr>
          <p:nvPr>
            <p:ph type="sldNum" sz="quarter" idx="12"/>
          </p:nvPr>
        </p:nvSpPr>
        <p:spPr/>
        <p:txBody>
          <a:bodyPr/>
          <a:lstStyle/>
          <a:p>
            <a:fld id="{A36EBB71-1AEC-4D92-8A51-969FF0A7CB17}" type="slidenum">
              <a:rPr lang="en-GB" smtClean="0"/>
              <a:t>16</a:t>
            </a:fld>
            <a:endParaRPr lang="en-GB" dirty="0"/>
          </a:p>
        </p:txBody>
      </p:sp>
      <p:sp>
        <p:nvSpPr>
          <p:cNvPr id="9" name="Rectangle 8">
            <a:extLst>
              <a:ext uri="{FF2B5EF4-FFF2-40B4-BE49-F238E27FC236}">
                <a16:creationId xmlns:a16="http://schemas.microsoft.com/office/drawing/2014/main" id="{DC9596D5-2E84-673B-A4C9-A61ADCA75E74}"/>
              </a:ext>
            </a:extLst>
          </p:cNvPr>
          <p:cNvSpPr/>
          <p:nvPr/>
        </p:nvSpPr>
        <p:spPr>
          <a:xfrm>
            <a:off x="397904" y="856385"/>
            <a:ext cx="11080880" cy="6555641"/>
          </a:xfrm>
          <a:prstGeom prst="rect">
            <a:avLst/>
          </a:prstGeom>
        </p:spPr>
        <p:txBody>
          <a:bodyPr wrap="square" anchor="t">
            <a:spAutoFit/>
          </a:bodyPr>
          <a:lstStyle/>
          <a:p>
            <a:pPr algn="just">
              <a:spcBef>
                <a:spcPts val="1200"/>
              </a:spcBef>
              <a:spcAft>
                <a:spcPts val="600"/>
              </a:spcAft>
            </a:pPr>
            <a:r>
              <a:rPr lang="en-US" sz="2200" b="1" dirty="0">
                <a:latin typeface="Arial Narrow" panose="020B0606020202030204" pitchFamily="34" charset="0"/>
              </a:rPr>
              <a:t>Next year, the OECD will begin updating its 2012 Recommendation on PPPs </a:t>
            </a:r>
            <a:r>
              <a:rPr lang="en-GB" sz="2200" b="1" dirty="0">
                <a:solidFill>
                  <a:srgbClr val="000000"/>
                </a:solidFill>
                <a:effectLst/>
                <a:latin typeface="Arial Narrow" panose="020B0606020202030204" pitchFamily="34" charset="0"/>
                <a:ea typeface="Arial" panose="020B0604020202020204" pitchFamily="34" charset="0"/>
                <a:cs typeface="Times New Roman" panose="02020603050405020304" pitchFamily="18" charset="0"/>
              </a:rPr>
              <a:t>to focus on key issues such as the value for money and risk allocation:</a:t>
            </a:r>
            <a:endParaRPr lang="en-US" sz="2200" b="1" dirty="0">
              <a:latin typeface="Arial Narrow" panose="020B0606020202030204" pitchFamily="34" charset="0"/>
            </a:endParaRP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A continuous concern for PPPs and traditionally financed major projects alike has been an </a:t>
            </a:r>
            <a:r>
              <a:rPr lang="en-US" sz="2200" b="1" dirty="0">
                <a:latin typeface="Arial Narrow" panose="020B0606020202030204" pitchFamily="34" charset="0"/>
              </a:rPr>
              <a:t>insufficient competition</a:t>
            </a:r>
            <a:r>
              <a:rPr lang="en-US" sz="2200" dirty="0">
                <a:latin typeface="Arial Narrow" panose="020B0606020202030204" pitchFamily="34" charset="0"/>
              </a:rPr>
              <a:t> (</a:t>
            </a:r>
            <a:r>
              <a:rPr lang="en-US" sz="2200" dirty="0" err="1">
                <a:latin typeface="Arial Narrow" panose="020B0606020202030204" pitchFamily="34" charset="0"/>
              </a:rPr>
              <a:t>Roumboutsos</a:t>
            </a:r>
            <a:r>
              <a:rPr lang="en-US" sz="2200" dirty="0">
                <a:latin typeface="Arial Narrow" panose="020B0606020202030204" pitchFamily="34" charset="0"/>
              </a:rPr>
              <a:t>, 2019).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Large contracts based on </a:t>
            </a:r>
            <a:r>
              <a:rPr lang="en-US" sz="2200" b="1" dirty="0">
                <a:latin typeface="Arial Narrow" panose="020B0606020202030204" pitchFamily="34" charset="0"/>
              </a:rPr>
              <a:t>fixed price </a:t>
            </a:r>
            <a:r>
              <a:rPr lang="en-US" sz="2200" dirty="0">
                <a:latin typeface="Arial Narrow" panose="020B0606020202030204" pitchFamily="34" charset="0"/>
              </a:rPr>
              <a:t>(the very same PPPs rely on) are becoming untenable due to the contractor’s exposure to high-impact low-probability (or HILP) risks or colloquially uncertainty, leading to market exists (2023 OECD expert meeting on construction risk management in infrastructure).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The trust in PPPs as a procurement tool is challenged because countries were unable to defend the choice for </a:t>
            </a:r>
            <a:r>
              <a:rPr lang="en-US" sz="2200" b="1" dirty="0">
                <a:latin typeface="Arial Narrow" panose="020B0606020202030204" pitchFamily="34" charset="0"/>
              </a:rPr>
              <a:t>PPPs on a value for money basis (</a:t>
            </a:r>
            <a:r>
              <a:rPr lang="en-US" sz="2200" dirty="0">
                <a:latin typeface="Arial Narrow" panose="020B0606020202030204" pitchFamily="34" charset="0"/>
              </a:rPr>
              <a:t>and also because of </a:t>
            </a:r>
            <a:r>
              <a:rPr lang="en-US" sz="2200" b="1" dirty="0">
                <a:latin typeface="Arial Narrow" panose="020B0606020202030204" pitchFamily="34" charset="0"/>
              </a:rPr>
              <a:t>integrity failures)</a:t>
            </a:r>
            <a:r>
              <a:rPr lang="en-US" sz="2200" dirty="0">
                <a:latin typeface="Arial Narrow" panose="020B0606020202030204" pitchFamily="34" charset="0"/>
              </a:rPr>
              <a:t>.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One of the major foundations on which the PPPs were supposed to deliver value for money are challenged, i.e., the </a:t>
            </a:r>
            <a:r>
              <a:rPr lang="en-US" sz="2200" b="1" dirty="0">
                <a:latin typeface="Arial Narrow" panose="020B0606020202030204" pitchFamily="34" charset="0"/>
              </a:rPr>
              <a:t>presence, sustainability, and the effectiveness of competition </a:t>
            </a:r>
            <a:r>
              <a:rPr lang="en-US" sz="2200" dirty="0">
                <a:latin typeface="Arial Narrow" panose="020B0606020202030204" pitchFamily="34" charset="0"/>
              </a:rPr>
              <a:t>for major projects, which is directly related to the risk allocation in PPPs.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OECD countries have mandated independent institutions (e.g. economic regulators or supreme audit institutions) to carry assessments of the PPP programs and highlight the main pitfalls and ways forward </a:t>
            </a:r>
          </a:p>
          <a:p>
            <a:pPr marL="342900" indent="-342900" algn="just">
              <a:spcBef>
                <a:spcPts val="1200"/>
              </a:spcBef>
              <a:spcAft>
                <a:spcPts val="600"/>
              </a:spcAft>
              <a:buFont typeface="Wingdings" panose="05000000000000000000" pitchFamily="2" charset="2"/>
              <a:buChar char="Ø"/>
            </a:pPr>
            <a:endParaRPr lang="en-US" sz="2200" dirty="0">
              <a:latin typeface="Arial Narrow" panose="020B0606020202030204" pitchFamily="34" charset="0"/>
            </a:endParaRPr>
          </a:p>
        </p:txBody>
      </p:sp>
    </p:spTree>
    <p:extLst>
      <p:ext uri="{BB962C8B-B14F-4D97-AF65-F5344CB8AC3E}">
        <p14:creationId xmlns:p14="http://schemas.microsoft.com/office/powerpoint/2010/main" val="392364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253"/>
            <a:ext cx="11275139" cy="785132"/>
          </a:xfrm>
        </p:spPr>
        <p:txBody>
          <a:bodyPr>
            <a:noAutofit/>
          </a:bodyPr>
          <a:lstStyle/>
          <a:p>
            <a:pPr marL="0" indent="0">
              <a:buNone/>
            </a:pPr>
            <a:r>
              <a:rPr lang="en-US" sz="3200" b="1" dirty="0">
                <a:solidFill>
                  <a:schemeClr val="tx1">
                    <a:lumMod val="65000"/>
                    <a:lumOff val="35000"/>
                  </a:schemeClr>
                </a:solidFill>
              </a:rPr>
              <a:t>A holistic risk management framework: </a:t>
            </a:r>
            <a:br>
              <a:rPr lang="en-US" sz="3200" b="1" dirty="0">
                <a:solidFill>
                  <a:schemeClr val="tx1">
                    <a:lumMod val="65000"/>
                    <a:lumOff val="35000"/>
                  </a:schemeClr>
                </a:solidFill>
              </a:rPr>
            </a:br>
            <a:r>
              <a:rPr lang="en-US" sz="3200" b="1" dirty="0">
                <a:solidFill>
                  <a:schemeClr val="tx1">
                    <a:lumMod val="65000"/>
                    <a:lumOff val="35000"/>
                  </a:schemeClr>
                </a:solidFill>
              </a:rPr>
              <a:t>OECD Support Tool for Effective Procurement Strategies (STEPS)</a:t>
            </a:r>
          </a:p>
        </p:txBody>
      </p:sp>
      <p:sp>
        <p:nvSpPr>
          <p:cNvPr id="4" name="Slide Number Placeholder 3"/>
          <p:cNvSpPr>
            <a:spLocks noGrp="1"/>
          </p:cNvSpPr>
          <p:nvPr>
            <p:ph type="sldNum" sz="quarter" idx="12"/>
          </p:nvPr>
        </p:nvSpPr>
        <p:spPr/>
        <p:txBody>
          <a:bodyPr/>
          <a:lstStyle/>
          <a:p>
            <a:fld id="{A40327EB-5406-4B95-B87E-523326F190D5}" type="slidenum">
              <a:rPr lang="en-US" smtClean="0"/>
              <a:pPr/>
              <a:t>17</a:t>
            </a:fld>
            <a:endParaRPr lang="en-US" dirty="0"/>
          </a:p>
        </p:txBody>
      </p:sp>
      <p:grpSp>
        <p:nvGrpSpPr>
          <p:cNvPr id="126" name="Group 125"/>
          <p:cNvGrpSpPr/>
          <p:nvPr/>
        </p:nvGrpSpPr>
        <p:grpSpPr>
          <a:xfrm>
            <a:off x="697539" y="1522518"/>
            <a:ext cx="4213413" cy="2746043"/>
            <a:chOff x="2366682" y="2113264"/>
            <a:chExt cx="4213413" cy="2746043"/>
          </a:xfrm>
        </p:grpSpPr>
        <p:sp>
          <p:nvSpPr>
            <p:cNvPr id="6" name="Oval 5">
              <a:extLst>
                <a:ext uri="{FF2B5EF4-FFF2-40B4-BE49-F238E27FC236}">
                  <a16:creationId xmlns:a16="http://schemas.microsoft.com/office/drawing/2014/main" id="{84A313E5-E52D-44BA-89A0-536C1BCCCBE8}"/>
                </a:ext>
              </a:extLst>
            </p:cNvPr>
            <p:cNvSpPr/>
            <p:nvPr/>
          </p:nvSpPr>
          <p:spPr>
            <a:xfrm>
              <a:off x="4279750"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7" name="Oval 6">
              <a:extLst>
                <a:ext uri="{FF2B5EF4-FFF2-40B4-BE49-F238E27FC236}">
                  <a16:creationId xmlns:a16="http://schemas.microsoft.com/office/drawing/2014/main" id="{3D6B548C-7A19-4E2C-AC15-26ADF603DD27}"/>
                </a:ext>
              </a:extLst>
            </p:cNvPr>
            <p:cNvSpPr/>
            <p:nvPr/>
          </p:nvSpPr>
          <p:spPr>
            <a:xfrm>
              <a:off x="4726192"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8" name="Oval 7">
              <a:extLst>
                <a:ext uri="{FF2B5EF4-FFF2-40B4-BE49-F238E27FC236}">
                  <a16:creationId xmlns:a16="http://schemas.microsoft.com/office/drawing/2014/main" id="{8EC582F7-1CDC-491E-8F3E-E8DB2FE87566}"/>
                </a:ext>
              </a:extLst>
            </p:cNvPr>
            <p:cNvSpPr/>
            <p:nvPr/>
          </p:nvSpPr>
          <p:spPr>
            <a:xfrm>
              <a:off x="5156497"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 name="Oval 8">
              <a:extLst>
                <a:ext uri="{FF2B5EF4-FFF2-40B4-BE49-F238E27FC236}">
                  <a16:creationId xmlns:a16="http://schemas.microsoft.com/office/drawing/2014/main" id="{FE713238-DE42-41FF-A6D1-56FE26CA567C}"/>
                </a:ext>
              </a:extLst>
            </p:cNvPr>
            <p:cNvSpPr/>
            <p:nvPr/>
          </p:nvSpPr>
          <p:spPr>
            <a:xfrm>
              <a:off x="5586802"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 name="Oval 9">
              <a:extLst>
                <a:ext uri="{FF2B5EF4-FFF2-40B4-BE49-F238E27FC236}">
                  <a16:creationId xmlns:a16="http://schemas.microsoft.com/office/drawing/2014/main" id="{FC04FB84-A85A-4FD3-B7BA-A2DBC52F9481}"/>
                </a:ext>
              </a:extLst>
            </p:cNvPr>
            <p:cNvSpPr/>
            <p:nvPr/>
          </p:nvSpPr>
          <p:spPr>
            <a:xfrm>
              <a:off x="5995589"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Oval 10">
              <a:extLst>
                <a:ext uri="{FF2B5EF4-FFF2-40B4-BE49-F238E27FC236}">
                  <a16:creationId xmlns:a16="http://schemas.microsoft.com/office/drawing/2014/main" id="{B9502F1F-5723-4A54-BE3C-13D81758601A}"/>
                </a:ext>
              </a:extLst>
            </p:cNvPr>
            <p:cNvSpPr/>
            <p:nvPr/>
          </p:nvSpPr>
          <p:spPr>
            <a:xfrm>
              <a:off x="4279750"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2" name="Oval 11">
              <a:extLst>
                <a:ext uri="{FF2B5EF4-FFF2-40B4-BE49-F238E27FC236}">
                  <a16:creationId xmlns:a16="http://schemas.microsoft.com/office/drawing/2014/main" id="{74D7767D-B11C-435E-BB01-2CA634B7E892}"/>
                </a:ext>
              </a:extLst>
            </p:cNvPr>
            <p:cNvSpPr/>
            <p:nvPr/>
          </p:nvSpPr>
          <p:spPr>
            <a:xfrm>
              <a:off x="4726192"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3" name="Oval 12">
              <a:extLst>
                <a:ext uri="{FF2B5EF4-FFF2-40B4-BE49-F238E27FC236}">
                  <a16:creationId xmlns:a16="http://schemas.microsoft.com/office/drawing/2014/main" id="{44A682CA-929B-4945-B0D1-08B545C21C53}"/>
                </a:ext>
              </a:extLst>
            </p:cNvPr>
            <p:cNvSpPr/>
            <p:nvPr/>
          </p:nvSpPr>
          <p:spPr>
            <a:xfrm>
              <a:off x="5156497"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4" name="Oval 13">
              <a:extLst>
                <a:ext uri="{FF2B5EF4-FFF2-40B4-BE49-F238E27FC236}">
                  <a16:creationId xmlns:a16="http://schemas.microsoft.com/office/drawing/2014/main" id="{602D2C56-8368-4559-A6F5-9C601B0066E7}"/>
                </a:ext>
              </a:extLst>
            </p:cNvPr>
            <p:cNvSpPr/>
            <p:nvPr/>
          </p:nvSpPr>
          <p:spPr>
            <a:xfrm>
              <a:off x="5586802"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5" name="Oval 14">
              <a:extLst>
                <a:ext uri="{FF2B5EF4-FFF2-40B4-BE49-F238E27FC236}">
                  <a16:creationId xmlns:a16="http://schemas.microsoft.com/office/drawing/2014/main" id="{46AF37D2-C69D-4280-BEFF-79CB00E18A0D}"/>
                </a:ext>
              </a:extLst>
            </p:cNvPr>
            <p:cNvSpPr/>
            <p:nvPr/>
          </p:nvSpPr>
          <p:spPr>
            <a:xfrm>
              <a:off x="5995589"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6" name="Oval 15">
              <a:extLst>
                <a:ext uri="{FF2B5EF4-FFF2-40B4-BE49-F238E27FC236}">
                  <a16:creationId xmlns:a16="http://schemas.microsoft.com/office/drawing/2014/main" id="{EFC9606E-E514-43F5-AAE1-5DDF7121022F}"/>
                </a:ext>
              </a:extLst>
            </p:cNvPr>
            <p:cNvSpPr/>
            <p:nvPr/>
          </p:nvSpPr>
          <p:spPr>
            <a:xfrm>
              <a:off x="4279750"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7" name="Oval 16">
              <a:extLst>
                <a:ext uri="{FF2B5EF4-FFF2-40B4-BE49-F238E27FC236}">
                  <a16:creationId xmlns:a16="http://schemas.microsoft.com/office/drawing/2014/main" id="{8E9BB570-C233-4152-B4D2-258F033A4AA7}"/>
                </a:ext>
              </a:extLst>
            </p:cNvPr>
            <p:cNvSpPr/>
            <p:nvPr/>
          </p:nvSpPr>
          <p:spPr>
            <a:xfrm>
              <a:off x="4726192"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8" name="Oval 17">
              <a:extLst>
                <a:ext uri="{FF2B5EF4-FFF2-40B4-BE49-F238E27FC236}">
                  <a16:creationId xmlns:a16="http://schemas.microsoft.com/office/drawing/2014/main" id="{8C2B3610-6AAC-46EA-ABC7-CC31AC9A9006}"/>
                </a:ext>
              </a:extLst>
            </p:cNvPr>
            <p:cNvSpPr/>
            <p:nvPr/>
          </p:nvSpPr>
          <p:spPr>
            <a:xfrm>
              <a:off x="5156497"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9" name="Oval 18">
              <a:extLst>
                <a:ext uri="{FF2B5EF4-FFF2-40B4-BE49-F238E27FC236}">
                  <a16:creationId xmlns:a16="http://schemas.microsoft.com/office/drawing/2014/main" id="{88626E51-F2AB-4AFA-BD0E-3D863FBBCAD4}"/>
                </a:ext>
              </a:extLst>
            </p:cNvPr>
            <p:cNvSpPr/>
            <p:nvPr/>
          </p:nvSpPr>
          <p:spPr>
            <a:xfrm>
              <a:off x="5586802"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Oval 19">
              <a:extLst>
                <a:ext uri="{FF2B5EF4-FFF2-40B4-BE49-F238E27FC236}">
                  <a16:creationId xmlns:a16="http://schemas.microsoft.com/office/drawing/2014/main" id="{833B4C0B-AB7E-4D8D-8B92-7EF37E7A1421}"/>
                </a:ext>
              </a:extLst>
            </p:cNvPr>
            <p:cNvSpPr/>
            <p:nvPr/>
          </p:nvSpPr>
          <p:spPr>
            <a:xfrm>
              <a:off x="5995589"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Oval 21">
              <a:extLst>
                <a:ext uri="{FF2B5EF4-FFF2-40B4-BE49-F238E27FC236}">
                  <a16:creationId xmlns:a16="http://schemas.microsoft.com/office/drawing/2014/main" id="{7B8081EF-EE1C-4BC6-9EF8-1FF81A8670A5}"/>
                </a:ext>
              </a:extLst>
            </p:cNvPr>
            <p:cNvSpPr/>
            <p:nvPr/>
          </p:nvSpPr>
          <p:spPr>
            <a:xfrm>
              <a:off x="4726192"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3" name="Oval 22">
              <a:extLst>
                <a:ext uri="{FF2B5EF4-FFF2-40B4-BE49-F238E27FC236}">
                  <a16:creationId xmlns:a16="http://schemas.microsoft.com/office/drawing/2014/main" id="{3F5E1E5A-F94C-4EAC-AA06-8B7E37C5C429}"/>
                </a:ext>
              </a:extLst>
            </p:cNvPr>
            <p:cNvSpPr/>
            <p:nvPr/>
          </p:nvSpPr>
          <p:spPr>
            <a:xfrm>
              <a:off x="5156497"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4" name="Oval 23">
              <a:extLst>
                <a:ext uri="{FF2B5EF4-FFF2-40B4-BE49-F238E27FC236}">
                  <a16:creationId xmlns:a16="http://schemas.microsoft.com/office/drawing/2014/main" id="{C7151267-1670-404D-9AFF-F69A21313D7D}"/>
                </a:ext>
              </a:extLst>
            </p:cNvPr>
            <p:cNvSpPr/>
            <p:nvPr/>
          </p:nvSpPr>
          <p:spPr>
            <a:xfrm>
              <a:off x="5586802"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5" name="Oval 24">
              <a:extLst>
                <a:ext uri="{FF2B5EF4-FFF2-40B4-BE49-F238E27FC236}">
                  <a16:creationId xmlns:a16="http://schemas.microsoft.com/office/drawing/2014/main" id="{8EF4FE7A-D75A-4F4D-B9DD-851BC9432A11}"/>
                </a:ext>
              </a:extLst>
            </p:cNvPr>
            <p:cNvSpPr/>
            <p:nvPr/>
          </p:nvSpPr>
          <p:spPr>
            <a:xfrm>
              <a:off x="5995589"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7" name="Oval 26">
              <a:extLst>
                <a:ext uri="{FF2B5EF4-FFF2-40B4-BE49-F238E27FC236}">
                  <a16:creationId xmlns:a16="http://schemas.microsoft.com/office/drawing/2014/main" id="{2A817215-9B42-4650-8A3F-4F9F8FD94E95}"/>
                </a:ext>
              </a:extLst>
            </p:cNvPr>
            <p:cNvSpPr/>
            <p:nvPr/>
          </p:nvSpPr>
          <p:spPr>
            <a:xfrm>
              <a:off x="4726192"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8" name="Oval 27">
              <a:extLst>
                <a:ext uri="{FF2B5EF4-FFF2-40B4-BE49-F238E27FC236}">
                  <a16:creationId xmlns:a16="http://schemas.microsoft.com/office/drawing/2014/main" id="{950C4E84-3E02-4654-AB66-06CB8D692936}"/>
                </a:ext>
              </a:extLst>
            </p:cNvPr>
            <p:cNvSpPr/>
            <p:nvPr/>
          </p:nvSpPr>
          <p:spPr>
            <a:xfrm>
              <a:off x="5156497"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9" name="Oval 28">
              <a:extLst>
                <a:ext uri="{FF2B5EF4-FFF2-40B4-BE49-F238E27FC236}">
                  <a16:creationId xmlns:a16="http://schemas.microsoft.com/office/drawing/2014/main" id="{4BC708B2-1B0E-4B13-A2A6-0A19B6235CFD}"/>
                </a:ext>
              </a:extLst>
            </p:cNvPr>
            <p:cNvSpPr/>
            <p:nvPr/>
          </p:nvSpPr>
          <p:spPr>
            <a:xfrm>
              <a:off x="5586802"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0" name="Oval 29">
              <a:extLst>
                <a:ext uri="{FF2B5EF4-FFF2-40B4-BE49-F238E27FC236}">
                  <a16:creationId xmlns:a16="http://schemas.microsoft.com/office/drawing/2014/main" id="{7236776C-386B-4EF3-8FDF-8D2FD7466A3B}"/>
                </a:ext>
              </a:extLst>
            </p:cNvPr>
            <p:cNvSpPr/>
            <p:nvPr/>
          </p:nvSpPr>
          <p:spPr>
            <a:xfrm>
              <a:off x="5995589"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1" name="Rectangle: Rounded Corners 30">
              <a:extLst>
                <a:ext uri="{FF2B5EF4-FFF2-40B4-BE49-F238E27FC236}">
                  <a16:creationId xmlns:a16="http://schemas.microsoft.com/office/drawing/2014/main" id="{4DAA180D-ACAF-4FF1-8B65-315197D89836}"/>
                </a:ext>
              </a:extLst>
            </p:cNvPr>
            <p:cNvSpPr/>
            <p:nvPr/>
          </p:nvSpPr>
          <p:spPr>
            <a:xfrm>
              <a:off x="2865124" y="2535543"/>
              <a:ext cx="2199935" cy="1130343"/>
            </a:xfrm>
            <a:prstGeom prst="round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4" name="Oval 33">
              <a:extLst>
                <a:ext uri="{FF2B5EF4-FFF2-40B4-BE49-F238E27FC236}">
                  <a16:creationId xmlns:a16="http://schemas.microsoft.com/office/drawing/2014/main" id="{5EFA1F24-AEC3-4D48-9617-3C2BFA6D25AA}"/>
                </a:ext>
              </a:extLst>
            </p:cNvPr>
            <p:cNvSpPr/>
            <p:nvPr/>
          </p:nvSpPr>
          <p:spPr>
            <a:xfrm>
              <a:off x="5995589" y="2596179"/>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5" name="Oval 34">
              <a:extLst>
                <a:ext uri="{FF2B5EF4-FFF2-40B4-BE49-F238E27FC236}">
                  <a16:creationId xmlns:a16="http://schemas.microsoft.com/office/drawing/2014/main" id="{134C8B72-D904-4C10-80A2-885922490C60}"/>
                </a:ext>
              </a:extLst>
            </p:cNvPr>
            <p:cNvSpPr/>
            <p:nvPr/>
          </p:nvSpPr>
          <p:spPr>
            <a:xfrm>
              <a:off x="4726187"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1" name="Oval 60">
              <a:extLst>
                <a:ext uri="{FF2B5EF4-FFF2-40B4-BE49-F238E27FC236}">
                  <a16:creationId xmlns:a16="http://schemas.microsoft.com/office/drawing/2014/main" id="{84A313E5-E52D-44BA-89A0-536C1BCCCBE8}"/>
                </a:ext>
              </a:extLst>
            </p:cNvPr>
            <p:cNvSpPr/>
            <p:nvPr/>
          </p:nvSpPr>
          <p:spPr>
            <a:xfrm>
              <a:off x="2959250"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2" name="Oval 61">
              <a:extLst>
                <a:ext uri="{FF2B5EF4-FFF2-40B4-BE49-F238E27FC236}">
                  <a16:creationId xmlns:a16="http://schemas.microsoft.com/office/drawing/2014/main" id="{3D6B548C-7A19-4E2C-AC15-26ADF603DD27}"/>
                </a:ext>
              </a:extLst>
            </p:cNvPr>
            <p:cNvSpPr/>
            <p:nvPr/>
          </p:nvSpPr>
          <p:spPr>
            <a:xfrm>
              <a:off x="3405692"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3" name="Oval 62">
              <a:extLst>
                <a:ext uri="{FF2B5EF4-FFF2-40B4-BE49-F238E27FC236}">
                  <a16:creationId xmlns:a16="http://schemas.microsoft.com/office/drawing/2014/main" id="{8EC582F7-1CDC-491E-8F3E-E8DB2FE87566}"/>
                </a:ext>
              </a:extLst>
            </p:cNvPr>
            <p:cNvSpPr/>
            <p:nvPr/>
          </p:nvSpPr>
          <p:spPr>
            <a:xfrm>
              <a:off x="3835997"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4" name="Oval 63">
              <a:extLst>
                <a:ext uri="{FF2B5EF4-FFF2-40B4-BE49-F238E27FC236}">
                  <a16:creationId xmlns:a16="http://schemas.microsoft.com/office/drawing/2014/main" id="{B9502F1F-5723-4A54-BE3C-13D81758601A}"/>
                </a:ext>
              </a:extLst>
            </p:cNvPr>
            <p:cNvSpPr/>
            <p:nvPr/>
          </p:nvSpPr>
          <p:spPr>
            <a:xfrm>
              <a:off x="2959250"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5" name="Oval 64">
              <a:extLst>
                <a:ext uri="{FF2B5EF4-FFF2-40B4-BE49-F238E27FC236}">
                  <a16:creationId xmlns:a16="http://schemas.microsoft.com/office/drawing/2014/main" id="{74D7767D-B11C-435E-BB01-2CA634B7E892}"/>
                </a:ext>
              </a:extLst>
            </p:cNvPr>
            <p:cNvSpPr/>
            <p:nvPr/>
          </p:nvSpPr>
          <p:spPr>
            <a:xfrm>
              <a:off x="3405692"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6" name="Oval 65">
              <a:extLst>
                <a:ext uri="{FF2B5EF4-FFF2-40B4-BE49-F238E27FC236}">
                  <a16:creationId xmlns:a16="http://schemas.microsoft.com/office/drawing/2014/main" id="{44A682CA-929B-4945-B0D1-08B545C21C53}"/>
                </a:ext>
              </a:extLst>
            </p:cNvPr>
            <p:cNvSpPr/>
            <p:nvPr/>
          </p:nvSpPr>
          <p:spPr>
            <a:xfrm>
              <a:off x="3835997"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7" name="Oval 66">
              <a:extLst>
                <a:ext uri="{FF2B5EF4-FFF2-40B4-BE49-F238E27FC236}">
                  <a16:creationId xmlns:a16="http://schemas.microsoft.com/office/drawing/2014/main" id="{EFC9606E-E514-43F5-AAE1-5DDF7121022F}"/>
                </a:ext>
              </a:extLst>
            </p:cNvPr>
            <p:cNvSpPr/>
            <p:nvPr/>
          </p:nvSpPr>
          <p:spPr>
            <a:xfrm>
              <a:off x="2959250"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8" name="Oval 67">
              <a:extLst>
                <a:ext uri="{FF2B5EF4-FFF2-40B4-BE49-F238E27FC236}">
                  <a16:creationId xmlns:a16="http://schemas.microsoft.com/office/drawing/2014/main" id="{8E9BB570-C233-4152-B4D2-258F033A4AA7}"/>
                </a:ext>
              </a:extLst>
            </p:cNvPr>
            <p:cNvSpPr/>
            <p:nvPr/>
          </p:nvSpPr>
          <p:spPr>
            <a:xfrm>
              <a:off x="3405692"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9" name="Oval 68">
              <a:extLst>
                <a:ext uri="{FF2B5EF4-FFF2-40B4-BE49-F238E27FC236}">
                  <a16:creationId xmlns:a16="http://schemas.microsoft.com/office/drawing/2014/main" id="{8C2B3610-6AAC-46EA-ABC7-CC31AC9A9006}"/>
                </a:ext>
              </a:extLst>
            </p:cNvPr>
            <p:cNvSpPr/>
            <p:nvPr/>
          </p:nvSpPr>
          <p:spPr>
            <a:xfrm>
              <a:off x="3835997"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71" name="Oval 70">
              <a:extLst>
                <a:ext uri="{FF2B5EF4-FFF2-40B4-BE49-F238E27FC236}">
                  <a16:creationId xmlns:a16="http://schemas.microsoft.com/office/drawing/2014/main" id="{7B8081EF-EE1C-4BC6-9EF8-1FF81A8670A5}"/>
                </a:ext>
              </a:extLst>
            </p:cNvPr>
            <p:cNvSpPr/>
            <p:nvPr/>
          </p:nvSpPr>
          <p:spPr>
            <a:xfrm>
              <a:off x="3405692"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76" name="Oval 75">
              <a:extLst>
                <a:ext uri="{FF2B5EF4-FFF2-40B4-BE49-F238E27FC236}">
                  <a16:creationId xmlns:a16="http://schemas.microsoft.com/office/drawing/2014/main" id="{134C8B72-D904-4C10-80A2-885922490C60}"/>
                </a:ext>
              </a:extLst>
            </p:cNvPr>
            <p:cNvSpPr/>
            <p:nvPr/>
          </p:nvSpPr>
          <p:spPr>
            <a:xfrm>
              <a:off x="3405687"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cxnSp>
          <p:nvCxnSpPr>
            <p:cNvPr id="78" name="Straight Connector 77"/>
            <p:cNvCxnSpPr/>
            <p:nvPr/>
          </p:nvCxnSpPr>
          <p:spPr>
            <a:xfrm flipV="1">
              <a:off x="2707341" y="2113264"/>
              <a:ext cx="0" cy="2746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2366682" y="2374178"/>
              <a:ext cx="4213413" cy="10435"/>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Rounded Corners 30">
              <a:extLst>
                <a:ext uri="{FF2B5EF4-FFF2-40B4-BE49-F238E27FC236}">
                  <a16:creationId xmlns:a16="http://schemas.microsoft.com/office/drawing/2014/main" id="{4DAA180D-ACAF-4FF1-8B65-315197D89836}"/>
                </a:ext>
              </a:extLst>
            </p:cNvPr>
            <p:cNvSpPr/>
            <p:nvPr/>
          </p:nvSpPr>
          <p:spPr>
            <a:xfrm>
              <a:off x="4644793" y="4049935"/>
              <a:ext cx="1655162" cy="325559"/>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1" name="Rectangle: Rounded Corners 30">
              <a:extLst>
                <a:ext uri="{FF2B5EF4-FFF2-40B4-BE49-F238E27FC236}">
                  <a16:creationId xmlns:a16="http://schemas.microsoft.com/office/drawing/2014/main" id="{4DAA180D-ACAF-4FF1-8B65-315197D89836}"/>
                </a:ext>
              </a:extLst>
            </p:cNvPr>
            <p:cNvSpPr/>
            <p:nvPr/>
          </p:nvSpPr>
          <p:spPr>
            <a:xfrm rot="16200000">
              <a:off x="4562178" y="3100811"/>
              <a:ext cx="1501149" cy="399637"/>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2" name="Rectangle: Rounded Corners 30">
              <a:extLst>
                <a:ext uri="{FF2B5EF4-FFF2-40B4-BE49-F238E27FC236}">
                  <a16:creationId xmlns:a16="http://schemas.microsoft.com/office/drawing/2014/main" id="{4DAA180D-ACAF-4FF1-8B65-315197D89836}"/>
                </a:ext>
              </a:extLst>
            </p:cNvPr>
            <p:cNvSpPr/>
            <p:nvPr/>
          </p:nvSpPr>
          <p:spPr>
            <a:xfrm rot="16200000">
              <a:off x="4949388" y="3101162"/>
              <a:ext cx="1501150" cy="398936"/>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3" name="Rectangle: Rounded Corners 30">
              <a:extLst>
                <a:ext uri="{FF2B5EF4-FFF2-40B4-BE49-F238E27FC236}">
                  <a16:creationId xmlns:a16="http://schemas.microsoft.com/office/drawing/2014/main" id="{4DAA180D-ACAF-4FF1-8B65-315197D89836}"/>
                </a:ext>
              </a:extLst>
            </p:cNvPr>
            <p:cNvSpPr/>
            <p:nvPr/>
          </p:nvSpPr>
          <p:spPr>
            <a:xfrm rot="16200000">
              <a:off x="5524166" y="3279640"/>
              <a:ext cx="1146828" cy="396301"/>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5" name="Rounded Rectangle 94"/>
            <p:cNvSpPr/>
            <p:nvPr/>
          </p:nvSpPr>
          <p:spPr>
            <a:xfrm>
              <a:off x="5911504" y="2535540"/>
              <a:ext cx="381467" cy="7662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Rounded Rectangle 95"/>
            <p:cNvSpPr/>
            <p:nvPr/>
          </p:nvSpPr>
          <p:spPr>
            <a:xfrm>
              <a:off x="4652360" y="3679130"/>
              <a:ext cx="800056" cy="3890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1" name="Oval 100">
              <a:extLst>
                <a:ext uri="{FF2B5EF4-FFF2-40B4-BE49-F238E27FC236}">
                  <a16:creationId xmlns:a16="http://schemas.microsoft.com/office/drawing/2014/main" id="{134C8B72-D904-4C10-80A2-885922490C60}"/>
                </a:ext>
              </a:extLst>
            </p:cNvPr>
            <p:cNvSpPr/>
            <p:nvPr/>
          </p:nvSpPr>
          <p:spPr>
            <a:xfrm>
              <a:off x="2959250" y="3736656"/>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2" name="Oval 101">
              <a:extLst>
                <a:ext uri="{FF2B5EF4-FFF2-40B4-BE49-F238E27FC236}">
                  <a16:creationId xmlns:a16="http://schemas.microsoft.com/office/drawing/2014/main" id="{134C8B72-D904-4C10-80A2-885922490C60}"/>
                </a:ext>
              </a:extLst>
            </p:cNvPr>
            <p:cNvSpPr/>
            <p:nvPr/>
          </p:nvSpPr>
          <p:spPr>
            <a:xfrm>
              <a:off x="3835996"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3" name="Oval 102">
              <a:extLst>
                <a:ext uri="{FF2B5EF4-FFF2-40B4-BE49-F238E27FC236}">
                  <a16:creationId xmlns:a16="http://schemas.microsoft.com/office/drawing/2014/main" id="{134C8B72-D904-4C10-80A2-885922490C60}"/>
                </a:ext>
              </a:extLst>
            </p:cNvPr>
            <p:cNvSpPr/>
            <p:nvPr/>
          </p:nvSpPr>
          <p:spPr>
            <a:xfrm>
              <a:off x="4279749"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4" name="Oval 103">
              <a:extLst>
                <a:ext uri="{FF2B5EF4-FFF2-40B4-BE49-F238E27FC236}">
                  <a16:creationId xmlns:a16="http://schemas.microsoft.com/office/drawing/2014/main" id="{134C8B72-D904-4C10-80A2-885922490C60}"/>
                </a:ext>
              </a:extLst>
            </p:cNvPr>
            <p:cNvSpPr/>
            <p:nvPr/>
          </p:nvSpPr>
          <p:spPr>
            <a:xfrm>
              <a:off x="4288713" y="4100834"/>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5" name="Oval 104">
              <a:extLst>
                <a:ext uri="{FF2B5EF4-FFF2-40B4-BE49-F238E27FC236}">
                  <a16:creationId xmlns:a16="http://schemas.microsoft.com/office/drawing/2014/main" id="{134C8B72-D904-4C10-80A2-885922490C60}"/>
                </a:ext>
              </a:extLst>
            </p:cNvPr>
            <p:cNvSpPr/>
            <p:nvPr/>
          </p:nvSpPr>
          <p:spPr>
            <a:xfrm>
              <a:off x="3835996" y="410083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6" name="Oval 105">
              <a:extLst>
                <a:ext uri="{FF2B5EF4-FFF2-40B4-BE49-F238E27FC236}">
                  <a16:creationId xmlns:a16="http://schemas.microsoft.com/office/drawing/2014/main" id="{134C8B72-D904-4C10-80A2-885922490C60}"/>
                </a:ext>
              </a:extLst>
            </p:cNvPr>
            <p:cNvSpPr/>
            <p:nvPr/>
          </p:nvSpPr>
          <p:spPr>
            <a:xfrm>
              <a:off x="3405686" y="4091690"/>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7" name="Oval 106">
              <a:extLst>
                <a:ext uri="{FF2B5EF4-FFF2-40B4-BE49-F238E27FC236}">
                  <a16:creationId xmlns:a16="http://schemas.microsoft.com/office/drawing/2014/main" id="{134C8B72-D904-4C10-80A2-885922490C60}"/>
                </a:ext>
              </a:extLst>
            </p:cNvPr>
            <p:cNvSpPr/>
            <p:nvPr/>
          </p:nvSpPr>
          <p:spPr>
            <a:xfrm>
              <a:off x="2964620" y="410083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82" name="Rectangle: Rounded Corners 30">
              <a:extLst>
                <a:ext uri="{FF2B5EF4-FFF2-40B4-BE49-F238E27FC236}">
                  <a16:creationId xmlns:a16="http://schemas.microsoft.com/office/drawing/2014/main" id="{4DAA180D-ACAF-4FF1-8B65-315197D89836}"/>
                </a:ext>
              </a:extLst>
            </p:cNvPr>
            <p:cNvSpPr/>
            <p:nvPr/>
          </p:nvSpPr>
          <p:spPr>
            <a:xfrm>
              <a:off x="2873861" y="3679131"/>
              <a:ext cx="1716067" cy="696364"/>
            </a:xfrm>
            <a:prstGeom prst="round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grpSp>
      <p:grpSp>
        <p:nvGrpSpPr>
          <p:cNvPr id="132" name="Group 131"/>
          <p:cNvGrpSpPr/>
          <p:nvPr/>
        </p:nvGrpSpPr>
        <p:grpSpPr>
          <a:xfrm>
            <a:off x="7347732" y="1943857"/>
            <a:ext cx="4019280" cy="1700968"/>
            <a:chOff x="7397434" y="2526208"/>
            <a:chExt cx="4019280" cy="1700968"/>
          </a:xfrm>
        </p:grpSpPr>
        <p:sp>
          <p:nvSpPr>
            <p:cNvPr id="97" name="Rectangle: Rounded Corners 30">
              <a:extLst>
                <a:ext uri="{FF2B5EF4-FFF2-40B4-BE49-F238E27FC236}">
                  <a16:creationId xmlns:a16="http://schemas.microsoft.com/office/drawing/2014/main" id="{4DAA180D-ACAF-4FF1-8B65-315197D89836}"/>
                </a:ext>
              </a:extLst>
            </p:cNvPr>
            <p:cNvSpPr/>
            <p:nvPr/>
          </p:nvSpPr>
          <p:spPr>
            <a:xfrm>
              <a:off x="7397857" y="2535540"/>
              <a:ext cx="720000" cy="360000"/>
            </a:xfrm>
            <a:prstGeom prst="round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8" name="Rectangle: Rounded Corners 30">
              <a:extLst>
                <a:ext uri="{FF2B5EF4-FFF2-40B4-BE49-F238E27FC236}">
                  <a16:creationId xmlns:a16="http://schemas.microsoft.com/office/drawing/2014/main" id="{4DAA180D-ACAF-4FF1-8B65-315197D89836}"/>
                </a:ext>
              </a:extLst>
            </p:cNvPr>
            <p:cNvSpPr/>
            <p:nvPr/>
          </p:nvSpPr>
          <p:spPr>
            <a:xfrm>
              <a:off x="7397434" y="3201358"/>
              <a:ext cx="720000" cy="360000"/>
            </a:xfrm>
            <a:prstGeom prst="round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9" name="Rectangle: Rounded Corners 30">
              <a:extLst>
                <a:ext uri="{FF2B5EF4-FFF2-40B4-BE49-F238E27FC236}">
                  <a16:creationId xmlns:a16="http://schemas.microsoft.com/office/drawing/2014/main" id="{4DAA180D-ACAF-4FF1-8B65-315197D89836}"/>
                </a:ext>
              </a:extLst>
            </p:cNvPr>
            <p:cNvSpPr/>
            <p:nvPr/>
          </p:nvSpPr>
          <p:spPr>
            <a:xfrm>
              <a:off x="7397434" y="3867176"/>
              <a:ext cx="720000" cy="360000"/>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8" name="TextBox 107"/>
            <p:cNvSpPr txBox="1"/>
            <p:nvPr/>
          </p:nvSpPr>
          <p:spPr>
            <a:xfrm>
              <a:off x="8431114" y="2526208"/>
              <a:ext cx="2985600" cy="369332"/>
            </a:xfrm>
            <a:prstGeom prst="rect">
              <a:avLst/>
            </a:prstGeom>
            <a:noFill/>
          </p:spPr>
          <p:txBody>
            <a:bodyPr wrap="square" rtlCol="0">
              <a:spAutoFit/>
            </a:bodyPr>
            <a:lstStyle/>
            <a:p>
              <a:r>
                <a:rPr lang="en-GB" dirty="0"/>
                <a:t>DBB with schedule of rates</a:t>
              </a:r>
            </a:p>
          </p:txBody>
        </p:sp>
        <p:sp>
          <p:nvSpPr>
            <p:cNvPr id="109" name="TextBox 108"/>
            <p:cNvSpPr txBox="1"/>
            <p:nvPr/>
          </p:nvSpPr>
          <p:spPr>
            <a:xfrm>
              <a:off x="8431114" y="3046886"/>
              <a:ext cx="2985600" cy="646331"/>
            </a:xfrm>
            <a:prstGeom prst="rect">
              <a:avLst/>
            </a:prstGeom>
            <a:noFill/>
          </p:spPr>
          <p:txBody>
            <a:bodyPr wrap="square" rtlCol="0">
              <a:spAutoFit/>
            </a:bodyPr>
            <a:lstStyle/>
            <a:p>
              <a:r>
                <a:rPr lang="en-GB" dirty="0"/>
                <a:t>A collaborative delivery model</a:t>
              </a:r>
            </a:p>
          </p:txBody>
        </p:sp>
        <p:sp>
          <p:nvSpPr>
            <p:cNvPr id="110" name="TextBox 109"/>
            <p:cNvSpPr txBox="1"/>
            <p:nvPr/>
          </p:nvSpPr>
          <p:spPr>
            <a:xfrm>
              <a:off x="8431114" y="3842042"/>
              <a:ext cx="2985600" cy="369332"/>
            </a:xfrm>
            <a:prstGeom prst="rect">
              <a:avLst/>
            </a:prstGeom>
            <a:noFill/>
          </p:spPr>
          <p:txBody>
            <a:bodyPr wrap="square" rtlCol="0">
              <a:spAutoFit/>
            </a:bodyPr>
            <a:lstStyle/>
            <a:p>
              <a:r>
                <a:rPr lang="en-GB" dirty="0"/>
                <a:t>DB contract</a:t>
              </a:r>
            </a:p>
          </p:txBody>
        </p:sp>
      </p:grpSp>
      <p:sp>
        <p:nvSpPr>
          <p:cNvPr id="111" name="TextBox 110"/>
          <p:cNvSpPr txBox="1"/>
          <p:nvPr/>
        </p:nvSpPr>
        <p:spPr>
          <a:xfrm>
            <a:off x="390234" y="5260553"/>
            <a:ext cx="2585416" cy="923330"/>
          </a:xfrm>
          <a:prstGeom prst="rect">
            <a:avLst/>
          </a:prstGeom>
          <a:noFill/>
        </p:spPr>
        <p:txBody>
          <a:bodyPr wrap="square" rtlCol="0">
            <a:spAutoFit/>
          </a:bodyPr>
          <a:lstStyle/>
          <a:p>
            <a:r>
              <a:rPr lang="en-GB" dirty="0"/>
              <a:t>Persistent post-contract uncertainties causing hold-up risk</a:t>
            </a:r>
          </a:p>
        </p:txBody>
      </p:sp>
      <p:cxnSp>
        <p:nvCxnSpPr>
          <p:cNvPr id="113" name="Straight Arrow Connector 112"/>
          <p:cNvCxnSpPr>
            <a:stCxn id="111" idx="0"/>
          </p:cNvCxnSpPr>
          <p:nvPr/>
        </p:nvCxnSpPr>
        <p:spPr>
          <a:xfrm flipH="1" flipV="1">
            <a:off x="1440000" y="3903281"/>
            <a:ext cx="242942" cy="1357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1" idx="0"/>
          </p:cNvCxnSpPr>
          <p:nvPr/>
        </p:nvCxnSpPr>
        <p:spPr>
          <a:xfrm flipV="1">
            <a:off x="1682942" y="3915792"/>
            <a:ext cx="213563" cy="1344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1" idx="0"/>
          </p:cNvCxnSpPr>
          <p:nvPr/>
        </p:nvCxnSpPr>
        <p:spPr>
          <a:xfrm flipV="1">
            <a:off x="1682942" y="3915793"/>
            <a:ext cx="596866" cy="1344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111" idx="0"/>
          </p:cNvCxnSpPr>
          <p:nvPr/>
        </p:nvCxnSpPr>
        <p:spPr>
          <a:xfrm flipV="1">
            <a:off x="1682942" y="3945409"/>
            <a:ext cx="936628" cy="1315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030614" y="5352886"/>
            <a:ext cx="2585416" cy="369332"/>
          </a:xfrm>
          <a:prstGeom prst="rect">
            <a:avLst/>
          </a:prstGeom>
          <a:noFill/>
        </p:spPr>
        <p:txBody>
          <a:bodyPr wrap="square" rtlCol="0">
            <a:spAutoFit/>
          </a:bodyPr>
          <a:lstStyle/>
          <a:p>
            <a:r>
              <a:rPr lang="en-GB" dirty="0"/>
              <a:t>Competition failure risk</a:t>
            </a:r>
          </a:p>
        </p:txBody>
      </p:sp>
      <p:sp>
        <p:nvSpPr>
          <p:cNvPr id="133" name="TextBox 132"/>
          <p:cNvSpPr txBox="1"/>
          <p:nvPr/>
        </p:nvSpPr>
        <p:spPr>
          <a:xfrm>
            <a:off x="5953623" y="4494338"/>
            <a:ext cx="1581371" cy="369332"/>
          </a:xfrm>
          <a:prstGeom prst="rect">
            <a:avLst/>
          </a:prstGeom>
          <a:noFill/>
        </p:spPr>
        <p:txBody>
          <a:bodyPr wrap="square" rtlCol="0">
            <a:spAutoFit/>
          </a:bodyPr>
          <a:lstStyle/>
          <a:p>
            <a:r>
              <a:rPr lang="en-GB" dirty="0"/>
              <a:t>Hold-up risk</a:t>
            </a:r>
          </a:p>
        </p:txBody>
      </p:sp>
      <p:cxnSp>
        <p:nvCxnSpPr>
          <p:cNvPr id="134" name="Straight Arrow Connector 133"/>
          <p:cNvCxnSpPr>
            <a:stCxn id="124" idx="0"/>
            <a:endCxn id="35" idx="5"/>
          </p:cNvCxnSpPr>
          <p:nvPr/>
        </p:nvCxnSpPr>
        <p:spPr>
          <a:xfrm flipH="1" flipV="1">
            <a:off x="3249871" y="3343597"/>
            <a:ext cx="2073451" cy="2009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3" idx="0"/>
            <a:endCxn id="34" idx="5"/>
          </p:cNvCxnSpPr>
          <p:nvPr/>
        </p:nvCxnSpPr>
        <p:spPr>
          <a:xfrm flipH="1" flipV="1">
            <a:off x="4519273" y="2212033"/>
            <a:ext cx="2225036" cy="2282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C4BC24-9467-C09D-F1B3-BB6704BB8EAC}"/>
              </a:ext>
            </a:extLst>
          </p:cNvPr>
          <p:cNvSpPr txBox="1"/>
          <p:nvPr/>
        </p:nvSpPr>
        <p:spPr>
          <a:xfrm>
            <a:off x="208351" y="941194"/>
            <a:ext cx="10204009" cy="369332"/>
          </a:xfrm>
          <a:prstGeom prst="rect">
            <a:avLst/>
          </a:prstGeom>
          <a:noFill/>
        </p:spPr>
        <p:txBody>
          <a:bodyPr wrap="square" rtlCol="0">
            <a:spAutoFit/>
          </a:bodyPr>
          <a:lstStyle/>
          <a:p>
            <a:r>
              <a:rPr lang="en-GB" dirty="0"/>
              <a:t>A one contract for a project (= one-size-fits-all risk allocation) is easy to administer, but not efficient</a:t>
            </a:r>
          </a:p>
        </p:txBody>
      </p:sp>
    </p:spTree>
    <p:extLst>
      <p:ext uri="{BB962C8B-B14F-4D97-AF65-F5344CB8AC3E}">
        <p14:creationId xmlns:p14="http://schemas.microsoft.com/office/powerpoint/2010/main" val="2575163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632807-812E-DCB4-BBD7-20D82725F1E0}"/>
              </a:ext>
            </a:extLst>
          </p:cNvPr>
          <p:cNvSpPr/>
          <p:nvPr/>
        </p:nvSpPr>
        <p:spPr>
          <a:xfrm>
            <a:off x="838200" y="367023"/>
            <a:ext cx="1521941" cy="30024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DE62A2BB-9E5B-BC4E-EC68-14BD4229A935}"/>
              </a:ext>
            </a:extLst>
          </p:cNvPr>
          <p:cNvSpPr>
            <a:spLocks noGrp="1"/>
          </p:cNvSpPr>
          <p:nvPr>
            <p:ph type="title"/>
          </p:nvPr>
        </p:nvSpPr>
        <p:spPr/>
        <p:txBody>
          <a:bodyPr/>
          <a:lstStyle/>
          <a:p>
            <a:r>
              <a:rPr lang="en-GB" sz="3200" b="1" dirty="0">
                <a:solidFill>
                  <a:schemeClr val="tx1">
                    <a:lumMod val="65000"/>
                    <a:lumOff val="35000"/>
                  </a:schemeClr>
                </a:solidFill>
              </a:rPr>
              <a:t>Integrity is key to build trust in PPPs</a:t>
            </a:r>
            <a:endParaRPr lang="en-US" sz="3200" b="1" dirty="0">
              <a:solidFill>
                <a:schemeClr val="tx1">
                  <a:lumMod val="65000"/>
                  <a:lumOff val="35000"/>
                </a:schemeClr>
              </a:solidFill>
            </a:endParaRPr>
          </a:p>
        </p:txBody>
      </p:sp>
      <p:sp>
        <p:nvSpPr>
          <p:cNvPr id="5" name="Slide Number Placeholder 4">
            <a:extLst>
              <a:ext uri="{FF2B5EF4-FFF2-40B4-BE49-F238E27FC236}">
                <a16:creationId xmlns:a16="http://schemas.microsoft.com/office/drawing/2014/main" id="{967D40D6-9152-794C-A7DE-FB46A85DBC3B}"/>
              </a:ext>
            </a:extLst>
          </p:cNvPr>
          <p:cNvSpPr>
            <a:spLocks noGrp="1"/>
          </p:cNvSpPr>
          <p:nvPr>
            <p:ph type="sldNum" sz="quarter" idx="12"/>
          </p:nvPr>
        </p:nvSpPr>
        <p:spPr/>
        <p:txBody>
          <a:bodyPr/>
          <a:lstStyle/>
          <a:p>
            <a:fld id="{A36EBB71-1AEC-4D92-8A51-969FF0A7CB17}" type="slidenum">
              <a:rPr lang="en-GB" smtClean="0"/>
              <a:t>18</a:t>
            </a:fld>
            <a:endParaRPr lang="en-GB" dirty="0"/>
          </a:p>
        </p:txBody>
      </p:sp>
      <p:pic>
        <p:nvPicPr>
          <p:cNvPr id="7" name="Picture 6">
            <a:extLst>
              <a:ext uri="{FF2B5EF4-FFF2-40B4-BE49-F238E27FC236}">
                <a16:creationId xmlns:a16="http://schemas.microsoft.com/office/drawing/2014/main" id="{580D6A17-BAE9-90C9-B119-4EFD873F5682}"/>
              </a:ext>
            </a:extLst>
          </p:cNvPr>
          <p:cNvPicPr>
            <a:picLocks noChangeAspect="1"/>
          </p:cNvPicPr>
          <p:nvPr/>
        </p:nvPicPr>
        <p:blipFill>
          <a:blip r:embed="rId3"/>
          <a:stretch>
            <a:fillRect/>
          </a:stretch>
        </p:blipFill>
        <p:spPr>
          <a:xfrm>
            <a:off x="0" y="1317556"/>
            <a:ext cx="12113342" cy="5191399"/>
          </a:xfrm>
          <a:prstGeom prst="rect">
            <a:avLst/>
          </a:prstGeom>
        </p:spPr>
      </p:pic>
      <p:sp>
        <p:nvSpPr>
          <p:cNvPr id="8" name="TextBox 7">
            <a:extLst>
              <a:ext uri="{FF2B5EF4-FFF2-40B4-BE49-F238E27FC236}">
                <a16:creationId xmlns:a16="http://schemas.microsoft.com/office/drawing/2014/main" id="{F28F7209-752E-31C6-00CC-9B9434AEB2F9}"/>
              </a:ext>
            </a:extLst>
          </p:cNvPr>
          <p:cNvSpPr txBox="1"/>
          <p:nvPr/>
        </p:nvSpPr>
        <p:spPr>
          <a:xfrm>
            <a:off x="1447800" y="1110343"/>
            <a:ext cx="500743" cy="500743"/>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77DF9726-1E52-F07C-BD3A-6148DFB62350}"/>
              </a:ext>
            </a:extLst>
          </p:cNvPr>
          <p:cNvSpPr/>
          <p:nvPr/>
        </p:nvSpPr>
        <p:spPr>
          <a:xfrm>
            <a:off x="3008671" y="5437239"/>
            <a:ext cx="471948" cy="24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9720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458DA8-15DC-D167-5914-8B1B684D8DF4}"/>
              </a:ext>
            </a:extLst>
          </p:cNvPr>
          <p:cNvPicPr>
            <a:picLocks noChangeAspect="1"/>
          </p:cNvPicPr>
          <p:nvPr/>
        </p:nvPicPr>
        <p:blipFill>
          <a:blip r:embed="rId3"/>
          <a:stretch>
            <a:fillRect/>
          </a:stretch>
        </p:blipFill>
        <p:spPr>
          <a:xfrm>
            <a:off x="0" y="1355726"/>
            <a:ext cx="12201522" cy="5000624"/>
          </a:xfrm>
          <a:prstGeom prst="rect">
            <a:avLst/>
          </a:prstGeom>
        </p:spPr>
      </p:pic>
      <p:sp>
        <p:nvSpPr>
          <p:cNvPr id="10" name="Rectangle 9">
            <a:extLst>
              <a:ext uri="{FF2B5EF4-FFF2-40B4-BE49-F238E27FC236}">
                <a16:creationId xmlns:a16="http://schemas.microsoft.com/office/drawing/2014/main" id="{72C0CCF3-363F-75BC-3122-1FB02F753D71}"/>
              </a:ext>
            </a:extLst>
          </p:cNvPr>
          <p:cNvSpPr/>
          <p:nvPr/>
        </p:nvSpPr>
        <p:spPr>
          <a:xfrm>
            <a:off x="5011308" y="227640"/>
            <a:ext cx="3599292" cy="191459"/>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B4A6BBB6-D905-1CC9-C8E2-CA3520114AF1}"/>
              </a:ext>
            </a:extLst>
          </p:cNvPr>
          <p:cNvSpPr>
            <a:spLocks noGrp="1"/>
          </p:cNvSpPr>
          <p:nvPr>
            <p:ph type="title"/>
          </p:nvPr>
        </p:nvSpPr>
        <p:spPr/>
        <p:txBody>
          <a:bodyPr>
            <a:normAutofit fontScale="90000"/>
          </a:bodyPr>
          <a:lstStyle/>
          <a:p>
            <a:r>
              <a:rPr lang="en-GB" altLang="en-US" sz="3200" b="1" dirty="0">
                <a:solidFill>
                  <a:schemeClr val="tx1">
                    <a:lumMod val="65000"/>
                    <a:lumOff val="35000"/>
                  </a:schemeClr>
                </a:solidFill>
              </a:rPr>
              <a:t>Chile could further promote stakeholder participation in infrastructure decision making</a:t>
            </a:r>
            <a:endParaRPr lang="en-US" sz="3200" b="1"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AD17C2E3-A586-D3FC-149C-9B45CCE08B61}"/>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13C2A671-B2BB-1C99-5B2F-B3D946233A71}"/>
              </a:ext>
            </a:extLst>
          </p:cNvPr>
          <p:cNvSpPr>
            <a:spLocks noGrp="1"/>
          </p:cNvSpPr>
          <p:nvPr>
            <p:ph type="sldNum" sz="quarter" idx="12"/>
          </p:nvPr>
        </p:nvSpPr>
        <p:spPr/>
        <p:txBody>
          <a:bodyPr/>
          <a:lstStyle/>
          <a:p>
            <a:fld id="{A36EBB71-1AEC-4D92-8A51-969FF0A7CB17}" type="slidenum">
              <a:rPr lang="en-GB" smtClean="0"/>
              <a:t>19</a:t>
            </a:fld>
            <a:endParaRPr lang="en-GB" dirty="0"/>
          </a:p>
        </p:txBody>
      </p:sp>
      <p:sp>
        <p:nvSpPr>
          <p:cNvPr id="8" name="TextBox 7">
            <a:extLst>
              <a:ext uri="{FF2B5EF4-FFF2-40B4-BE49-F238E27FC236}">
                <a16:creationId xmlns:a16="http://schemas.microsoft.com/office/drawing/2014/main" id="{4FAB8107-84A8-DF89-F142-53560A53E62C}"/>
              </a:ext>
            </a:extLst>
          </p:cNvPr>
          <p:cNvSpPr txBox="1"/>
          <p:nvPr/>
        </p:nvSpPr>
        <p:spPr>
          <a:xfrm>
            <a:off x="2238375" y="1019175"/>
            <a:ext cx="771525" cy="628650"/>
          </a:xfrm>
          <a:prstGeom prst="rect">
            <a:avLst/>
          </a:prstGeom>
          <a:solidFill>
            <a:schemeClr val="bg1"/>
          </a:solidFill>
        </p:spPr>
        <p:txBody>
          <a:bodyPr wrap="square" rtlCol="0">
            <a:spAutoFit/>
          </a:bodyPr>
          <a:lstStyle/>
          <a:p>
            <a:endParaRPr lang="en-US" dirty="0"/>
          </a:p>
        </p:txBody>
      </p:sp>
      <p:sp>
        <p:nvSpPr>
          <p:cNvPr id="9" name="Oval 8">
            <a:extLst>
              <a:ext uri="{FF2B5EF4-FFF2-40B4-BE49-F238E27FC236}">
                <a16:creationId xmlns:a16="http://schemas.microsoft.com/office/drawing/2014/main" id="{F1713B8F-5C9E-07C3-FA6B-038991FCA4DC}"/>
              </a:ext>
            </a:extLst>
          </p:cNvPr>
          <p:cNvSpPr/>
          <p:nvPr/>
        </p:nvSpPr>
        <p:spPr>
          <a:xfrm>
            <a:off x="10372725" y="5181600"/>
            <a:ext cx="352425" cy="533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7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188824" y="2912924"/>
            <a:ext cx="8467511" cy="1249979"/>
          </a:xfrm>
        </p:spPr>
        <p:txBody>
          <a:bodyPr>
            <a:noAutofit/>
          </a:bodyPr>
          <a:lstStyle/>
          <a:p>
            <a:pPr marL="0" indent="0" algn="ctr">
              <a:buNone/>
            </a:pPr>
            <a:r>
              <a:rPr lang="en-US" sz="4600" b="1" dirty="0">
                <a:solidFill>
                  <a:schemeClr val="accent4"/>
                </a:solidFill>
                <a:latin typeface="Arial Narrow" panose="020B0606020202030204" pitchFamily="34" charset="0"/>
                <a:cs typeface="Arial" panose="020B0604020202020204" pitchFamily="34" charset="0"/>
              </a:rPr>
              <a:t>What potential infrastructure</a:t>
            </a:r>
          </a:p>
          <a:p>
            <a:pPr marL="0" indent="0" algn="ctr">
              <a:buNone/>
            </a:pPr>
            <a:r>
              <a:rPr lang="en-US" sz="4600" b="1" dirty="0">
                <a:solidFill>
                  <a:schemeClr val="accent4"/>
                </a:solidFill>
                <a:latin typeface="Arial Narrow" panose="020B0606020202030204" pitchFamily="34" charset="0"/>
                <a:cs typeface="Arial" panose="020B0604020202020204" pitchFamily="34" charset="0"/>
              </a:rPr>
              <a:t>agenda for Chile?</a:t>
            </a: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784" y="2718287"/>
            <a:ext cx="771146" cy="1185674"/>
          </a:xfrm>
          <a:prstGeom prst="rect">
            <a:avLst/>
          </a:prstGeom>
        </p:spPr>
      </p:pic>
    </p:spTree>
    <p:extLst>
      <p:ext uri="{BB962C8B-B14F-4D97-AF65-F5344CB8AC3E}">
        <p14:creationId xmlns:p14="http://schemas.microsoft.com/office/powerpoint/2010/main" val="3432930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312337"/>
            <a:ext cx="8690285" cy="1249979"/>
          </a:xfrm>
        </p:spPr>
        <p:txBody>
          <a:bodyPr>
            <a:noAutofit/>
          </a:bodyPr>
          <a:lstStyle/>
          <a:p>
            <a:pPr marL="0" indent="0" algn="ctr">
              <a:buNone/>
            </a:pPr>
            <a:r>
              <a:rPr lang="en-US" sz="4800" b="1" dirty="0">
                <a:solidFill>
                  <a:schemeClr val="accent4"/>
                </a:solidFill>
                <a:latin typeface="Arial Narrow" panose="020B0606020202030204" pitchFamily="34" charset="0"/>
                <a:cs typeface="Arial" panose="020B0604020202020204" pitchFamily="34" charset="0"/>
              </a:rPr>
              <a:t>Example of an early adopter of concessions -- </a:t>
            </a:r>
            <a:r>
              <a:rPr lang="en-GB" sz="4800" b="1" dirty="0">
                <a:solidFill>
                  <a:schemeClr val="accent4"/>
                </a:solidFill>
                <a:latin typeface="Arial Narrow" panose="020B0606020202030204" pitchFamily="34" charset="0"/>
                <a:cs typeface="Arial" panose="020B0604020202020204" pitchFamily="34" charset="0"/>
              </a:rPr>
              <a:t>Transport Regulatory Agency in France (ART)</a:t>
            </a:r>
            <a:endParaRPr lang="en-US" sz="4800" b="1" dirty="0">
              <a:solidFill>
                <a:schemeClr val="accent4"/>
              </a:solidFill>
              <a:latin typeface="Arial Narrow" panose="020B060602020203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51088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0704291E-EA9A-561C-222F-7495B7228DB0}"/>
              </a:ext>
            </a:extLst>
          </p:cNvPr>
          <p:cNvSpPr>
            <a:spLocks noGrp="1"/>
          </p:cNvSpPr>
          <p:nvPr>
            <p:ph type="title"/>
          </p:nvPr>
        </p:nvSpPr>
        <p:spPr>
          <a:xfrm>
            <a:off x="642550" y="211954"/>
            <a:ext cx="11549449" cy="515840"/>
          </a:xfrm>
        </p:spPr>
        <p:txBody>
          <a:bodyPr>
            <a:normAutofit fontScale="90000"/>
          </a:bodyPr>
          <a:lstStyle/>
          <a:p>
            <a:pPr algn="l"/>
            <a:r>
              <a:rPr lang="en-US" sz="3200" b="1" dirty="0">
                <a:solidFill>
                  <a:schemeClr val="tx1">
                    <a:lumMod val="65000"/>
                    <a:lumOff val="35000"/>
                  </a:schemeClr>
                </a:solidFill>
                <a:latin typeface="+mj-lt"/>
                <a:ea typeface="+mj-ea"/>
              </a:rPr>
              <a:t>The French motorway sector: The motorway concession companies</a:t>
            </a:r>
            <a:endParaRPr lang="fr-FR" sz="3200" b="1" dirty="0">
              <a:solidFill>
                <a:schemeClr val="tx1">
                  <a:lumMod val="65000"/>
                  <a:lumOff val="35000"/>
                </a:schemeClr>
              </a:solidFill>
              <a:latin typeface="+mj-lt"/>
              <a:ea typeface="+mj-ea"/>
            </a:endParaRPr>
          </a:p>
        </p:txBody>
      </p:sp>
      <p:sp>
        <p:nvSpPr>
          <p:cNvPr id="49" name="Espace réservé du numéro de diapositive 4">
            <a:extLst>
              <a:ext uri="{FF2B5EF4-FFF2-40B4-BE49-F238E27FC236}">
                <a16:creationId xmlns:a16="http://schemas.microsoft.com/office/drawing/2014/main" id="{0B51ACAF-4681-10C4-0C17-13E3F41189E4}"/>
              </a:ext>
            </a:extLst>
          </p:cNvPr>
          <p:cNvSpPr txBox="1">
            <a:spLocks/>
          </p:cNvSpPr>
          <p:nvPr/>
        </p:nvSpPr>
        <p:spPr>
          <a:xfrm>
            <a:off x="4114814" y="6387152"/>
            <a:ext cx="1577419" cy="365125"/>
          </a:xfrm>
          <a:prstGeom prst="rect">
            <a:avLst/>
          </a:prstGeom>
        </p:spPr>
        <p:txBody>
          <a:bodyPr vert="horz" lIns="91440" tIns="45720" rIns="91440" bIns="45720" rtlCol="0" anchor="ctr"/>
          <a:lstStyle>
            <a:defPPr>
              <a:defRPr lang="fr-FR"/>
            </a:defPPr>
            <a:lvl1pPr marL="0" algn="ctr" defTabSz="676016" rtl="0" eaLnBrk="1" latinLnBrk="0" hangingPunct="1">
              <a:defRPr sz="1331" kern="1200">
                <a:solidFill>
                  <a:schemeClr val="tx1"/>
                </a:solidFill>
                <a:latin typeface="+mn-lt"/>
                <a:ea typeface="+mn-ea"/>
                <a:cs typeface="+mn-cs"/>
              </a:defRPr>
            </a:lvl1pPr>
            <a:lvl2pPr marL="338008" algn="l" defTabSz="676016" rtl="0" eaLnBrk="1" latinLnBrk="0" hangingPunct="1">
              <a:defRPr sz="1331" kern="1200">
                <a:solidFill>
                  <a:schemeClr val="tx1"/>
                </a:solidFill>
                <a:latin typeface="+mn-lt"/>
                <a:ea typeface="+mn-ea"/>
                <a:cs typeface="+mn-cs"/>
              </a:defRPr>
            </a:lvl2pPr>
            <a:lvl3pPr marL="676016" algn="l" defTabSz="676016" rtl="0" eaLnBrk="1" latinLnBrk="0" hangingPunct="1">
              <a:defRPr sz="1331" kern="1200">
                <a:solidFill>
                  <a:schemeClr val="tx1"/>
                </a:solidFill>
                <a:latin typeface="+mn-lt"/>
                <a:ea typeface="+mn-ea"/>
                <a:cs typeface="+mn-cs"/>
              </a:defRPr>
            </a:lvl3pPr>
            <a:lvl4pPr marL="1014024" algn="l" defTabSz="676016" rtl="0" eaLnBrk="1" latinLnBrk="0" hangingPunct="1">
              <a:defRPr sz="1331" kern="1200">
                <a:solidFill>
                  <a:schemeClr val="tx1"/>
                </a:solidFill>
                <a:latin typeface="+mn-lt"/>
                <a:ea typeface="+mn-ea"/>
                <a:cs typeface="+mn-cs"/>
              </a:defRPr>
            </a:lvl4pPr>
            <a:lvl5pPr marL="1352032" algn="l" defTabSz="676016" rtl="0" eaLnBrk="1" latinLnBrk="0" hangingPunct="1">
              <a:defRPr sz="1331" kern="1200">
                <a:solidFill>
                  <a:schemeClr val="tx1"/>
                </a:solidFill>
                <a:latin typeface="+mn-lt"/>
                <a:ea typeface="+mn-ea"/>
                <a:cs typeface="+mn-cs"/>
              </a:defRPr>
            </a:lvl5pPr>
            <a:lvl6pPr marL="1690040" algn="l" defTabSz="676016" rtl="0" eaLnBrk="1" latinLnBrk="0" hangingPunct="1">
              <a:defRPr sz="1331" kern="1200">
                <a:solidFill>
                  <a:schemeClr val="tx1"/>
                </a:solidFill>
                <a:latin typeface="+mn-lt"/>
                <a:ea typeface="+mn-ea"/>
                <a:cs typeface="+mn-cs"/>
              </a:defRPr>
            </a:lvl6pPr>
            <a:lvl7pPr marL="2028048" algn="l" defTabSz="676016" rtl="0" eaLnBrk="1" latinLnBrk="0" hangingPunct="1">
              <a:defRPr sz="1331" kern="1200">
                <a:solidFill>
                  <a:schemeClr val="tx1"/>
                </a:solidFill>
                <a:latin typeface="+mn-lt"/>
                <a:ea typeface="+mn-ea"/>
                <a:cs typeface="+mn-cs"/>
              </a:defRPr>
            </a:lvl7pPr>
            <a:lvl8pPr marL="2366056" algn="l" defTabSz="676016" rtl="0" eaLnBrk="1" latinLnBrk="0" hangingPunct="1">
              <a:defRPr sz="1331" kern="1200">
                <a:solidFill>
                  <a:schemeClr val="tx1"/>
                </a:solidFill>
                <a:latin typeface="+mn-lt"/>
                <a:ea typeface="+mn-ea"/>
                <a:cs typeface="+mn-cs"/>
              </a:defRPr>
            </a:lvl8pPr>
            <a:lvl9pPr marL="2704064" algn="l" defTabSz="676016" rtl="0" eaLnBrk="1" latinLnBrk="0" hangingPunct="1">
              <a:defRPr sz="1331" kern="1200">
                <a:solidFill>
                  <a:schemeClr val="tx1"/>
                </a:solidFill>
                <a:latin typeface="+mn-lt"/>
                <a:ea typeface="+mn-ea"/>
                <a:cs typeface="+mn-cs"/>
              </a:defRPr>
            </a:lvl9pPr>
          </a:lstStyle>
          <a:p>
            <a:fld id="{599E0DCA-6F6D-44FB-987C-B0D97FDE4610}" type="slidenum">
              <a:rPr lang="fr-FR" smtClean="0"/>
              <a:pPr/>
              <a:t>21</a:t>
            </a:fld>
            <a:endParaRPr lang="fr-FR" dirty="0"/>
          </a:p>
        </p:txBody>
      </p:sp>
      <p:sp>
        <p:nvSpPr>
          <p:cNvPr id="68" name="Rectangle : coins arrondis 67">
            <a:extLst>
              <a:ext uri="{FF2B5EF4-FFF2-40B4-BE49-F238E27FC236}">
                <a16:creationId xmlns:a16="http://schemas.microsoft.com/office/drawing/2014/main" id="{E33348E5-0E77-C836-8583-A7F5D37F320A}"/>
              </a:ext>
            </a:extLst>
          </p:cNvPr>
          <p:cNvSpPr/>
          <p:nvPr/>
        </p:nvSpPr>
        <p:spPr>
          <a:xfrm>
            <a:off x="828464" y="948577"/>
            <a:ext cx="10557164" cy="752938"/>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Roboto" pitchFamily="2" charset="0"/>
                <a:ea typeface="Roboto" pitchFamily="2" charset="0"/>
              </a:rPr>
              <a:t>Over 75 % of the French motorway network is conceded to 20 motorway concession companies </a:t>
            </a:r>
          </a:p>
          <a:p>
            <a:pPr algn="ctr"/>
            <a:r>
              <a:rPr lang="en-US" sz="1800" dirty="0">
                <a:solidFill>
                  <a:schemeClr val="bg1"/>
                </a:solidFill>
                <a:latin typeface="Roboto" pitchFamily="2" charset="0"/>
                <a:ea typeface="Roboto" pitchFamily="2" charset="0"/>
              </a:rPr>
              <a:t>(but behind them are just 3 major players so </a:t>
            </a:r>
            <a:r>
              <a:rPr lang="en-US" sz="1800">
                <a:solidFill>
                  <a:schemeClr val="bg1"/>
                </a:solidFill>
                <a:latin typeface="Roboto" pitchFamily="2" charset="0"/>
                <a:ea typeface="Roboto" pitchFamily="2" charset="0"/>
              </a:rPr>
              <a:t>competition is a problem)</a:t>
            </a:r>
            <a:endParaRPr lang="fr-FR" sz="1800" dirty="0">
              <a:solidFill>
                <a:schemeClr val="bg1"/>
              </a:solidFill>
              <a:latin typeface="Roboto" pitchFamily="2" charset="0"/>
              <a:ea typeface="Roboto" pitchFamily="2" charset="0"/>
            </a:endParaRPr>
          </a:p>
        </p:txBody>
      </p:sp>
      <p:pic>
        <p:nvPicPr>
          <p:cNvPr id="2" name="Image 1">
            <a:extLst>
              <a:ext uri="{FF2B5EF4-FFF2-40B4-BE49-F238E27FC236}">
                <a16:creationId xmlns:a16="http://schemas.microsoft.com/office/drawing/2014/main" id="{E651A5E9-DAF4-2BFE-7B99-7FF704FE1F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97" y="2831900"/>
            <a:ext cx="4396962" cy="3547438"/>
          </a:xfrm>
          <a:prstGeom prst="rect">
            <a:avLst/>
          </a:prstGeom>
          <a:noFill/>
          <a:ln>
            <a:noFill/>
          </a:ln>
        </p:spPr>
      </p:pic>
      <p:pic>
        <p:nvPicPr>
          <p:cNvPr id="4" name="Image 3">
            <a:extLst>
              <a:ext uri="{FF2B5EF4-FFF2-40B4-BE49-F238E27FC236}">
                <a16:creationId xmlns:a16="http://schemas.microsoft.com/office/drawing/2014/main" id="{E87154E5-BD31-F010-61D5-E8B02B13B4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769" y="2730027"/>
            <a:ext cx="4542203" cy="3657125"/>
          </a:xfrm>
          <a:prstGeom prst="rect">
            <a:avLst/>
          </a:prstGeom>
          <a:noFill/>
          <a:ln>
            <a:noFill/>
          </a:ln>
        </p:spPr>
      </p:pic>
      <p:sp>
        <p:nvSpPr>
          <p:cNvPr id="6" name="ZoneTexte 5">
            <a:extLst>
              <a:ext uri="{FF2B5EF4-FFF2-40B4-BE49-F238E27FC236}">
                <a16:creationId xmlns:a16="http://schemas.microsoft.com/office/drawing/2014/main" id="{EBC69617-5B66-1FB1-E812-00F663609F16}"/>
              </a:ext>
            </a:extLst>
          </p:cNvPr>
          <p:cNvSpPr txBox="1"/>
          <p:nvPr/>
        </p:nvSpPr>
        <p:spPr>
          <a:xfrm>
            <a:off x="1228116" y="1943542"/>
            <a:ext cx="9161023" cy="646331"/>
          </a:xfrm>
          <a:prstGeom prst="rect">
            <a:avLst/>
          </a:prstGeom>
          <a:noFill/>
        </p:spPr>
        <p:txBody>
          <a:bodyPr wrap="square">
            <a:spAutoFit/>
          </a:bodyPr>
          <a:lstStyle/>
          <a:p>
            <a:r>
              <a:rPr lang="en-US" b="1">
                <a:solidFill>
                  <a:srgbClr val="6C8A99"/>
                </a:solidFill>
                <a:latin typeface="Roboto" pitchFamily="2" charset="0"/>
              </a:rPr>
              <a:t>A</a:t>
            </a:r>
            <a:r>
              <a:rPr lang="en-US" sz="1800" b="1">
                <a:solidFill>
                  <a:srgbClr val="6C8A99"/>
                </a:solidFill>
                <a:effectLst/>
                <a:latin typeface="Roboto" pitchFamily="2" charset="0"/>
              </a:rPr>
              <a:t> French concession contract is a Private Public Partnership that has three features : (i) it is a global contract ; (ii) It based on user-pay principle ; (iii) it is long term contract </a:t>
            </a:r>
            <a:endParaRPr lang="fr-FR"/>
          </a:p>
        </p:txBody>
      </p:sp>
    </p:spTree>
    <p:extLst>
      <p:ext uri="{BB962C8B-B14F-4D97-AF65-F5344CB8AC3E}">
        <p14:creationId xmlns:p14="http://schemas.microsoft.com/office/powerpoint/2010/main" val="417047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94F0EB0-A434-8E66-FB8C-A3822CAF8B2E}"/>
              </a:ext>
            </a:extLst>
          </p:cNvPr>
          <p:cNvGrpSpPr/>
          <p:nvPr/>
        </p:nvGrpSpPr>
        <p:grpSpPr>
          <a:xfrm>
            <a:off x="8026046" y="1420445"/>
            <a:ext cx="3006459" cy="4297848"/>
            <a:chOff x="8604978" y="1359363"/>
            <a:chExt cx="3006459" cy="4297848"/>
          </a:xfrm>
        </p:grpSpPr>
        <p:sp>
          <p:nvSpPr>
            <p:cNvPr id="83" name="ZoneTexte 82">
              <a:extLst>
                <a:ext uri="{FF2B5EF4-FFF2-40B4-BE49-F238E27FC236}">
                  <a16:creationId xmlns:a16="http://schemas.microsoft.com/office/drawing/2014/main" id="{766EB4B2-4DAA-4F86-A2E8-EC3C4FB720EF}"/>
                </a:ext>
              </a:extLst>
            </p:cNvPr>
            <p:cNvSpPr txBox="1"/>
            <p:nvPr/>
          </p:nvSpPr>
          <p:spPr>
            <a:xfrm>
              <a:off x="8695437" y="1359363"/>
              <a:ext cx="2916000" cy="1938992"/>
            </a:xfrm>
            <a:prstGeom prst="rect">
              <a:avLst/>
            </a:prstGeom>
            <a:noFill/>
          </p:spPr>
          <p:txBody>
            <a:bodyPr wrap="square" rtlCol="0">
              <a:spAutoFit/>
            </a:bodyPr>
            <a:lstStyle/>
            <a:p>
              <a:pPr algn="ctr"/>
              <a:r>
                <a:rPr lang="fr-FR" sz="12000" dirty="0">
                  <a:ln>
                    <a:solidFill>
                      <a:schemeClr val="accent1"/>
                    </a:solidFill>
                  </a:ln>
                  <a:solidFill>
                    <a:srgbClr val="6C8A99"/>
                  </a:solidFill>
                  <a:effectLst>
                    <a:glow rad="127000">
                      <a:schemeClr val="accent1">
                        <a:alpha val="0"/>
                      </a:schemeClr>
                    </a:glow>
                    <a:innerShdw blurRad="63500" dist="50800" dir="13500000">
                      <a:prstClr val="black">
                        <a:alpha val="0"/>
                      </a:prstClr>
                    </a:innerShdw>
                  </a:effectLst>
                  <a:latin typeface="Britannic Bold" panose="020B0903060703020204" pitchFamily="34" charset="0"/>
                  <a:cs typeface="Arial" panose="020B0604020202020204" pitchFamily="34" charset="0"/>
                </a:rPr>
                <a:t>3</a:t>
              </a:r>
            </a:p>
          </p:txBody>
        </p:sp>
        <p:sp>
          <p:nvSpPr>
            <p:cNvPr id="85" name="ZoneTexte 84">
              <a:extLst>
                <a:ext uri="{FF2B5EF4-FFF2-40B4-BE49-F238E27FC236}">
                  <a16:creationId xmlns:a16="http://schemas.microsoft.com/office/drawing/2014/main" id="{92178491-D5C2-4198-A665-C8763B55E0D5}"/>
                </a:ext>
              </a:extLst>
            </p:cNvPr>
            <p:cNvSpPr txBox="1"/>
            <p:nvPr/>
          </p:nvSpPr>
          <p:spPr>
            <a:xfrm>
              <a:off x="8695437" y="3492898"/>
              <a:ext cx="2916000" cy="584775"/>
            </a:xfrm>
            <a:prstGeom prst="rect">
              <a:avLst/>
            </a:prstGeom>
            <a:noFill/>
          </p:spPr>
          <p:txBody>
            <a:bodyPr wrap="square" rtlCol="0">
              <a:spAutoFit/>
            </a:bodyPr>
            <a:lstStyle/>
            <a:p>
              <a:r>
                <a:rPr lang="en-US" sz="1600" b="1" dirty="0">
                  <a:solidFill>
                    <a:schemeClr val="tx2"/>
                  </a:solidFill>
                  <a:latin typeface="Roboto" pitchFamily="2" charset="0"/>
                  <a:ea typeface="Roboto" pitchFamily="2" charset="0"/>
                </a:rPr>
                <a:t>On the modalities for revising contracts</a:t>
              </a:r>
              <a:endParaRPr lang="fr-FR" sz="1600" dirty="0">
                <a:solidFill>
                  <a:schemeClr val="tx2"/>
                </a:solidFill>
                <a:latin typeface="Roboto" pitchFamily="2" charset="0"/>
                <a:ea typeface="Roboto" pitchFamily="2" charset="0"/>
              </a:endParaRPr>
            </a:p>
          </p:txBody>
        </p:sp>
        <p:sp>
          <p:nvSpPr>
            <p:cNvPr id="86" name="ZoneTexte 85">
              <a:extLst>
                <a:ext uri="{FF2B5EF4-FFF2-40B4-BE49-F238E27FC236}">
                  <a16:creationId xmlns:a16="http://schemas.microsoft.com/office/drawing/2014/main" id="{13ED9816-C3F3-4C36-A24F-05097E9D5222}"/>
                </a:ext>
              </a:extLst>
            </p:cNvPr>
            <p:cNvSpPr txBox="1"/>
            <p:nvPr/>
          </p:nvSpPr>
          <p:spPr>
            <a:xfrm>
              <a:off x="8604978" y="4272216"/>
              <a:ext cx="2916000" cy="1384995"/>
            </a:xfrm>
            <a:prstGeom prst="rect">
              <a:avLst/>
            </a:prstGeom>
            <a:noFill/>
          </p:spPr>
          <p:txBody>
            <a:bodyPr wrap="square" rtlCol="0">
              <a:spAutoFit/>
            </a:bodyPr>
            <a:lstStyle/>
            <a:p>
              <a:pPr marL="171450" indent="-171450" algn="just">
                <a:buClr>
                  <a:schemeClr val="accent3"/>
                </a:buClr>
                <a:buFont typeface="Wingdings" panose="05000000000000000000" pitchFamily="2" charset="2"/>
                <a:buChar char="Ø"/>
              </a:pPr>
              <a:r>
                <a:rPr lang="en-US" sz="1400" dirty="0">
                  <a:solidFill>
                    <a:schemeClr val="tx2"/>
                  </a:solidFill>
                  <a:latin typeface="Roboto" pitchFamily="2" charset="0"/>
                  <a:ea typeface="Roboto" pitchFamily="2" charset="0"/>
                </a:rPr>
                <a:t>A five-year review would make it possible to revise the parameters negotiated in the context of amendments and to systematize cost and opportunity studies</a:t>
              </a:r>
              <a:endParaRPr lang="fr-FR" sz="1400" dirty="0">
                <a:solidFill>
                  <a:srgbClr val="6C8A99"/>
                </a:solidFill>
                <a:latin typeface="Roboto" pitchFamily="2" charset="0"/>
                <a:ea typeface="Roboto" pitchFamily="2" charset="0"/>
              </a:endParaRPr>
            </a:p>
          </p:txBody>
        </p:sp>
      </p:grpSp>
      <p:grpSp>
        <p:nvGrpSpPr>
          <p:cNvPr id="4" name="Groupe 3">
            <a:extLst>
              <a:ext uri="{FF2B5EF4-FFF2-40B4-BE49-F238E27FC236}">
                <a16:creationId xmlns:a16="http://schemas.microsoft.com/office/drawing/2014/main" id="{BE64828C-6569-8ADE-6B02-2903CA6DFD63}"/>
              </a:ext>
            </a:extLst>
          </p:cNvPr>
          <p:cNvGrpSpPr/>
          <p:nvPr/>
        </p:nvGrpSpPr>
        <p:grpSpPr>
          <a:xfrm>
            <a:off x="905937" y="1420445"/>
            <a:ext cx="2927699" cy="4132994"/>
            <a:chOff x="1484869" y="1359363"/>
            <a:chExt cx="2927699" cy="4132994"/>
          </a:xfrm>
        </p:grpSpPr>
        <p:sp>
          <p:nvSpPr>
            <p:cNvPr id="69" name="ZoneTexte 68">
              <a:extLst>
                <a:ext uri="{FF2B5EF4-FFF2-40B4-BE49-F238E27FC236}">
                  <a16:creationId xmlns:a16="http://schemas.microsoft.com/office/drawing/2014/main" id="{85E6DF87-26AE-45DA-8F3F-B26A90C527DC}"/>
                </a:ext>
              </a:extLst>
            </p:cNvPr>
            <p:cNvSpPr txBox="1"/>
            <p:nvPr/>
          </p:nvSpPr>
          <p:spPr>
            <a:xfrm>
              <a:off x="1484869" y="1359363"/>
              <a:ext cx="2916000" cy="1938992"/>
            </a:xfrm>
            <a:prstGeom prst="rect">
              <a:avLst/>
            </a:prstGeom>
            <a:noFill/>
          </p:spPr>
          <p:txBody>
            <a:bodyPr wrap="square" rtlCol="0">
              <a:spAutoFit/>
            </a:bodyPr>
            <a:lstStyle/>
            <a:p>
              <a:pPr algn="ctr"/>
              <a:r>
                <a:rPr lang="fr-FR" sz="12000" dirty="0">
                  <a:ln>
                    <a:solidFill>
                      <a:schemeClr val="accent1"/>
                    </a:solidFill>
                  </a:ln>
                  <a:solidFill>
                    <a:srgbClr val="6C8A99"/>
                  </a:solidFill>
                  <a:effectLst>
                    <a:glow rad="127000">
                      <a:schemeClr val="accent1">
                        <a:alpha val="0"/>
                      </a:schemeClr>
                    </a:glow>
                    <a:innerShdw blurRad="63500" dist="50800" dir="13500000">
                      <a:prstClr val="black">
                        <a:alpha val="0"/>
                      </a:prstClr>
                    </a:innerShdw>
                  </a:effectLst>
                  <a:latin typeface="Britannic Bold" panose="020B0903060703020204" pitchFamily="34" charset="0"/>
                  <a:cs typeface="Arial" panose="020B0604020202020204" pitchFamily="34" charset="0"/>
                </a:rPr>
                <a:t>1</a:t>
              </a:r>
            </a:p>
          </p:txBody>
        </p:sp>
        <p:sp>
          <p:nvSpPr>
            <p:cNvPr id="73" name="ZoneTexte 72">
              <a:extLst>
                <a:ext uri="{FF2B5EF4-FFF2-40B4-BE49-F238E27FC236}">
                  <a16:creationId xmlns:a16="http://schemas.microsoft.com/office/drawing/2014/main" id="{259B1E2B-96CA-4F0E-B4CB-775664E731C2}"/>
                </a:ext>
              </a:extLst>
            </p:cNvPr>
            <p:cNvSpPr txBox="1"/>
            <p:nvPr/>
          </p:nvSpPr>
          <p:spPr>
            <a:xfrm>
              <a:off x="1496568" y="4322806"/>
              <a:ext cx="2916000" cy="1169551"/>
            </a:xfrm>
            <a:prstGeom prst="rect">
              <a:avLst/>
            </a:prstGeom>
            <a:noFill/>
          </p:spPr>
          <p:txBody>
            <a:bodyPr wrap="square" rtlCol="0">
              <a:spAutoFit/>
            </a:bodyPr>
            <a:lstStyle/>
            <a:p>
              <a:pPr algn="just">
                <a:buClr>
                  <a:schemeClr val="accent3"/>
                </a:buClr>
              </a:pPr>
              <a:r>
                <a:rPr lang="en-US" sz="1400" dirty="0">
                  <a:solidFill>
                    <a:schemeClr val="tx2"/>
                  </a:solidFill>
                  <a:latin typeface="Roboto" pitchFamily="2" charset="0"/>
                  <a:ea typeface="Roboto" pitchFamily="2" charset="0"/>
                </a:rPr>
                <a:t>Before launching new tenders, an analysis of each model should be conducted, particularly with regard to the transfer of traffic risk</a:t>
              </a:r>
              <a:endParaRPr lang="fr-FR" sz="1400" dirty="0">
                <a:solidFill>
                  <a:srgbClr val="6C8A99"/>
                </a:solidFill>
                <a:latin typeface="Roboto" pitchFamily="2" charset="0"/>
                <a:ea typeface="Roboto" pitchFamily="2" charset="0"/>
              </a:endParaRPr>
            </a:p>
          </p:txBody>
        </p:sp>
        <p:sp>
          <p:nvSpPr>
            <p:cNvPr id="2" name="ZoneTexte 1">
              <a:extLst>
                <a:ext uri="{FF2B5EF4-FFF2-40B4-BE49-F238E27FC236}">
                  <a16:creationId xmlns:a16="http://schemas.microsoft.com/office/drawing/2014/main" id="{F4860961-2201-E9D9-0104-2131FA6943A8}"/>
                </a:ext>
              </a:extLst>
            </p:cNvPr>
            <p:cNvSpPr txBox="1"/>
            <p:nvPr/>
          </p:nvSpPr>
          <p:spPr>
            <a:xfrm>
              <a:off x="1484869" y="3492898"/>
              <a:ext cx="2916000" cy="584775"/>
            </a:xfrm>
            <a:prstGeom prst="rect">
              <a:avLst/>
            </a:prstGeom>
            <a:noFill/>
          </p:spPr>
          <p:txBody>
            <a:bodyPr wrap="square" rtlCol="0">
              <a:spAutoFit/>
            </a:bodyPr>
            <a:lstStyle/>
            <a:p>
              <a:r>
                <a:rPr lang="en-US" sz="1600" b="1" dirty="0">
                  <a:solidFill>
                    <a:schemeClr val="tx2"/>
                  </a:solidFill>
                  <a:latin typeface="Roboto" pitchFamily="2" charset="0"/>
                  <a:ea typeface="Roboto" pitchFamily="2" charset="0"/>
                </a:rPr>
                <a:t>Regarding risk-sharing arrangements</a:t>
              </a:r>
              <a:endParaRPr lang="fr-FR" sz="1600" dirty="0">
                <a:solidFill>
                  <a:schemeClr val="tx2"/>
                </a:solidFill>
                <a:latin typeface="Roboto" pitchFamily="2" charset="0"/>
                <a:ea typeface="Roboto" pitchFamily="2" charset="0"/>
              </a:endParaRPr>
            </a:p>
          </p:txBody>
        </p:sp>
      </p:grpSp>
      <p:grpSp>
        <p:nvGrpSpPr>
          <p:cNvPr id="6" name="Groupe 5">
            <a:extLst>
              <a:ext uri="{FF2B5EF4-FFF2-40B4-BE49-F238E27FC236}">
                <a16:creationId xmlns:a16="http://schemas.microsoft.com/office/drawing/2014/main" id="{522CB9F4-685E-7E48-C54B-8ACADBDB2647}"/>
              </a:ext>
            </a:extLst>
          </p:cNvPr>
          <p:cNvGrpSpPr/>
          <p:nvPr/>
        </p:nvGrpSpPr>
        <p:grpSpPr>
          <a:xfrm>
            <a:off x="4463585" y="1420445"/>
            <a:ext cx="2963636" cy="4505427"/>
            <a:chOff x="4678720" y="1359363"/>
            <a:chExt cx="2963636" cy="4505427"/>
          </a:xfrm>
        </p:grpSpPr>
        <p:sp>
          <p:nvSpPr>
            <p:cNvPr id="74" name="ZoneTexte 73">
              <a:extLst>
                <a:ext uri="{FF2B5EF4-FFF2-40B4-BE49-F238E27FC236}">
                  <a16:creationId xmlns:a16="http://schemas.microsoft.com/office/drawing/2014/main" id="{E034839D-AD2C-4256-8649-6C5C57584A6D}"/>
                </a:ext>
              </a:extLst>
            </p:cNvPr>
            <p:cNvSpPr txBox="1"/>
            <p:nvPr/>
          </p:nvSpPr>
          <p:spPr>
            <a:xfrm>
              <a:off x="4726356" y="1359363"/>
              <a:ext cx="2916000" cy="1938992"/>
            </a:xfrm>
            <a:prstGeom prst="rect">
              <a:avLst/>
            </a:prstGeom>
            <a:noFill/>
          </p:spPr>
          <p:txBody>
            <a:bodyPr wrap="square" rtlCol="0">
              <a:spAutoFit/>
            </a:bodyPr>
            <a:lstStyle/>
            <a:p>
              <a:pPr algn="ctr"/>
              <a:r>
                <a:rPr lang="fr-FR" sz="12000" dirty="0">
                  <a:ln>
                    <a:solidFill>
                      <a:schemeClr val="accent1"/>
                    </a:solidFill>
                  </a:ln>
                  <a:solidFill>
                    <a:srgbClr val="6C8A99"/>
                  </a:solidFill>
                  <a:effectLst>
                    <a:glow rad="127000">
                      <a:schemeClr val="accent1">
                        <a:alpha val="0"/>
                      </a:schemeClr>
                    </a:glow>
                    <a:innerShdw blurRad="63500" dist="50800" dir="13500000">
                      <a:prstClr val="black">
                        <a:alpha val="0"/>
                      </a:prstClr>
                    </a:innerShdw>
                  </a:effectLst>
                  <a:latin typeface="Britannic Bold" panose="020B0903060703020204" pitchFamily="34" charset="0"/>
                  <a:cs typeface="Arial" panose="020B0604020202020204" pitchFamily="34" charset="0"/>
                </a:rPr>
                <a:t>2</a:t>
              </a:r>
            </a:p>
          </p:txBody>
        </p:sp>
        <p:sp>
          <p:nvSpPr>
            <p:cNvPr id="77" name="ZoneTexte 76">
              <a:extLst>
                <a:ext uri="{FF2B5EF4-FFF2-40B4-BE49-F238E27FC236}">
                  <a16:creationId xmlns:a16="http://schemas.microsoft.com/office/drawing/2014/main" id="{62405331-E46B-4A6A-A951-7FB8E55D6439}"/>
                </a:ext>
              </a:extLst>
            </p:cNvPr>
            <p:cNvSpPr txBox="1"/>
            <p:nvPr/>
          </p:nvSpPr>
          <p:spPr>
            <a:xfrm>
              <a:off x="4678720" y="4264352"/>
              <a:ext cx="2916000" cy="1600438"/>
            </a:xfrm>
            <a:prstGeom prst="rect">
              <a:avLst/>
            </a:prstGeom>
            <a:noFill/>
          </p:spPr>
          <p:txBody>
            <a:bodyPr wrap="square" rtlCol="0">
              <a:spAutoFit/>
            </a:bodyPr>
            <a:lstStyle/>
            <a:p>
              <a:pPr marL="171450" indent="-171450" algn="just">
                <a:buClr>
                  <a:schemeClr val="accent3"/>
                </a:buClr>
                <a:buFont typeface="Wingdings" panose="05000000000000000000" pitchFamily="2" charset="2"/>
                <a:buChar char="Ø"/>
              </a:pPr>
              <a:r>
                <a:rPr lang="en-US" sz="1400" dirty="0">
                  <a:solidFill>
                    <a:schemeClr val="tx2"/>
                  </a:solidFill>
                  <a:latin typeface="Roboto" pitchFamily="2" charset="0"/>
                  <a:ea typeface="Roboto" pitchFamily="2" charset="0"/>
                </a:rPr>
                <a:t>Consideration should be given to the appropriateness of a geographical redistribution of concessions</a:t>
              </a:r>
            </a:p>
            <a:p>
              <a:pPr marL="171450" indent="-171450" algn="just">
                <a:buClr>
                  <a:schemeClr val="accent3"/>
                </a:buClr>
                <a:buFont typeface="Wingdings" panose="05000000000000000000" pitchFamily="2" charset="2"/>
                <a:buChar char="Ø"/>
              </a:pPr>
              <a:r>
                <a:rPr lang="en-US" sz="1400" dirty="0">
                  <a:solidFill>
                    <a:schemeClr val="tx2"/>
                  </a:solidFill>
                  <a:latin typeface="Roboto" pitchFamily="2" charset="0"/>
                  <a:ea typeface="Roboto" pitchFamily="2" charset="0"/>
                </a:rPr>
                <a:t>Reducing the duration of concessions is desirable and possible in future contracts</a:t>
              </a:r>
              <a:endParaRPr lang="fr-FR" sz="1400" dirty="0">
                <a:solidFill>
                  <a:schemeClr val="tx2"/>
                </a:solidFill>
                <a:latin typeface="Roboto" pitchFamily="2" charset="0"/>
                <a:ea typeface="Roboto" pitchFamily="2" charset="0"/>
              </a:endParaRPr>
            </a:p>
          </p:txBody>
        </p:sp>
        <p:sp>
          <p:nvSpPr>
            <p:cNvPr id="3" name="ZoneTexte 2">
              <a:extLst>
                <a:ext uri="{FF2B5EF4-FFF2-40B4-BE49-F238E27FC236}">
                  <a16:creationId xmlns:a16="http://schemas.microsoft.com/office/drawing/2014/main" id="{8671699C-1D68-55C3-9809-75DA0D0EDF99}"/>
                </a:ext>
              </a:extLst>
            </p:cNvPr>
            <p:cNvSpPr txBox="1"/>
            <p:nvPr/>
          </p:nvSpPr>
          <p:spPr>
            <a:xfrm>
              <a:off x="4726356" y="3385176"/>
              <a:ext cx="2916000" cy="830997"/>
            </a:xfrm>
            <a:prstGeom prst="rect">
              <a:avLst/>
            </a:prstGeom>
            <a:noFill/>
          </p:spPr>
          <p:txBody>
            <a:bodyPr wrap="square" rtlCol="0">
              <a:spAutoFit/>
            </a:bodyPr>
            <a:lstStyle/>
            <a:p>
              <a:r>
                <a:rPr lang="en-US" sz="1600" b="1" dirty="0">
                  <a:solidFill>
                    <a:schemeClr val="tx2"/>
                  </a:solidFill>
                  <a:latin typeface="Roboto" pitchFamily="2" charset="0"/>
                  <a:ea typeface="Roboto" pitchFamily="2" charset="0"/>
                </a:rPr>
                <a:t>Concerning the geographical and temporal scope of contracts</a:t>
              </a:r>
              <a:endParaRPr lang="fr-FR" sz="1600" dirty="0">
                <a:solidFill>
                  <a:schemeClr val="tx2"/>
                </a:solidFill>
                <a:latin typeface="Roboto" pitchFamily="2" charset="0"/>
                <a:ea typeface="Roboto" pitchFamily="2" charset="0"/>
              </a:endParaRPr>
            </a:p>
          </p:txBody>
        </p:sp>
      </p:grpSp>
      <p:cxnSp>
        <p:nvCxnSpPr>
          <p:cNvPr id="9" name="Connecteur droit 8">
            <a:extLst>
              <a:ext uri="{FF2B5EF4-FFF2-40B4-BE49-F238E27FC236}">
                <a16:creationId xmlns:a16="http://schemas.microsoft.com/office/drawing/2014/main" id="{61141E47-0BD5-A515-8F2A-EC14855998C8}"/>
              </a:ext>
            </a:extLst>
          </p:cNvPr>
          <p:cNvCxnSpPr>
            <a:cxnSpLocks/>
          </p:cNvCxnSpPr>
          <p:nvPr/>
        </p:nvCxnSpPr>
        <p:spPr>
          <a:xfrm>
            <a:off x="1797732" y="3274316"/>
            <a:ext cx="1155808"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id="{FC794E4B-D244-1A11-B8DA-0FD6D74AB26F}"/>
              </a:ext>
            </a:extLst>
          </p:cNvPr>
          <p:cNvCxnSpPr>
            <a:cxnSpLocks/>
          </p:cNvCxnSpPr>
          <p:nvPr/>
        </p:nvCxnSpPr>
        <p:spPr>
          <a:xfrm>
            <a:off x="5405602" y="3274316"/>
            <a:ext cx="1155808"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id="{6E9AF203-EA66-2E60-82C9-B08EAC43C152}"/>
              </a:ext>
            </a:extLst>
          </p:cNvPr>
          <p:cNvCxnSpPr>
            <a:cxnSpLocks/>
          </p:cNvCxnSpPr>
          <p:nvPr/>
        </p:nvCxnSpPr>
        <p:spPr>
          <a:xfrm>
            <a:off x="9013471" y="3274316"/>
            <a:ext cx="1155808"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8" name="ZoneTexte 7">
            <a:extLst>
              <a:ext uri="{FF2B5EF4-FFF2-40B4-BE49-F238E27FC236}">
                <a16:creationId xmlns:a16="http://schemas.microsoft.com/office/drawing/2014/main" id="{189ACD51-10F5-BCD7-0233-90B7065C5DD2}"/>
              </a:ext>
            </a:extLst>
          </p:cNvPr>
          <p:cNvSpPr txBox="1"/>
          <p:nvPr/>
        </p:nvSpPr>
        <p:spPr>
          <a:xfrm>
            <a:off x="2332230" y="2344582"/>
            <a:ext cx="2857500" cy="369332"/>
          </a:xfrm>
          <a:prstGeom prst="rect">
            <a:avLst/>
          </a:prstGeom>
          <a:noFill/>
        </p:spPr>
        <p:txBody>
          <a:bodyPr wrap="square" rtlCol="0">
            <a:spAutoFit/>
          </a:bodyPr>
          <a:lstStyle/>
          <a:p>
            <a:r>
              <a:rPr lang="fr-FR" b="1" dirty="0">
                <a:solidFill>
                  <a:schemeClr val="accent3"/>
                </a:solidFill>
                <a:latin typeface="Roboto" pitchFamily="2" charset="0"/>
                <a:ea typeface="Roboto" pitchFamily="2" charset="0"/>
              </a:rPr>
              <a:t>ANALYSIS N° 1</a:t>
            </a:r>
          </a:p>
        </p:txBody>
      </p:sp>
      <p:sp>
        <p:nvSpPr>
          <p:cNvPr id="13" name="ZoneTexte 12">
            <a:extLst>
              <a:ext uri="{FF2B5EF4-FFF2-40B4-BE49-F238E27FC236}">
                <a16:creationId xmlns:a16="http://schemas.microsoft.com/office/drawing/2014/main" id="{830A9639-C758-D398-5B0E-12DC7D59DFB6}"/>
              </a:ext>
            </a:extLst>
          </p:cNvPr>
          <p:cNvSpPr txBox="1"/>
          <p:nvPr/>
        </p:nvSpPr>
        <p:spPr>
          <a:xfrm>
            <a:off x="9692253" y="2344582"/>
            <a:ext cx="2857500" cy="369332"/>
          </a:xfrm>
          <a:prstGeom prst="rect">
            <a:avLst/>
          </a:prstGeom>
          <a:noFill/>
        </p:spPr>
        <p:txBody>
          <a:bodyPr wrap="square" rtlCol="0">
            <a:spAutoFit/>
          </a:bodyPr>
          <a:lstStyle/>
          <a:p>
            <a:r>
              <a:rPr lang="fr-FR" b="1" dirty="0">
                <a:solidFill>
                  <a:schemeClr val="accent3"/>
                </a:solidFill>
                <a:latin typeface="Roboto" pitchFamily="2" charset="0"/>
                <a:ea typeface="Roboto" pitchFamily="2" charset="0"/>
              </a:rPr>
              <a:t>ANALYSIS N° 3</a:t>
            </a:r>
          </a:p>
        </p:txBody>
      </p:sp>
      <p:sp>
        <p:nvSpPr>
          <p:cNvPr id="14" name="ZoneTexte 13">
            <a:extLst>
              <a:ext uri="{FF2B5EF4-FFF2-40B4-BE49-F238E27FC236}">
                <a16:creationId xmlns:a16="http://schemas.microsoft.com/office/drawing/2014/main" id="{3E977D11-1EDE-CA67-8756-CEC919467044}"/>
              </a:ext>
            </a:extLst>
          </p:cNvPr>
          <p:cNvSpPr txBox="1"/>
          <p:nvPr/>
        </p:nvSpPr>
        <p:spPr>
          <a:xfrm>
            <a:off x="5854094" y="2344582"/>
            <a:ext cx="2857500" cy="369332"/>
          </a:xfrm>
          <a:prstGeom prst="rect">
            <a:avLst/>
          </a:prstGeom>
          <a:noFill/>
        </p:spPr>
        <p:txBody>
          <a:bodyPr wrap="square" rtlCol="0">
            <a:spAutoFit/>
          </a:bodyPr>
          <a:lstStyle/>
          <a:p>
            <a:r>
              <a:rPr lang="fr-FR" b="1" dirty="0">
                <a:solidFill>
                  <a:schemeClr val="accent3"/>
                </a:solidFill>
                <a:latin typeface="Roboto" pitchFamily="2" charset="0"/>
                <a:ea typeface="Roboto" pitchFamily="2" charset="0"/>
              </a:rPr>
              <a:t>ANALYSIS N° 2</a:t>
            </a:r>
          </a:p>
        </p:txBody>
      </p:sp>
      <p:sp>
        <p:nvSpPr>
          <p:cNvPr id="5" name="Title 4">
            <a:extLst>
              <a:ext uri="{FF2B5EF4-FFF2-40B4-BE49-F238E27FC236}">
                <a16:creationId xmlns:a16="http://schemas.microsoft.com/office/drawing/2014/main" id="{98E40428-203D-E94E-7971-60FF6E02A7FC}"/>
              </a:ext>
            </a:extLst>
          </p:cNvPr>
          <p:cNvSpPr>
            <a:spLocks noGrp="1"/>
          </p:cNvSpPr>
          <p:nvPr>
            <p:ph type="title"/>
          </p:nvPr>
        </p:nvSpPr>
        <p:spPr/>
        <p:txBody>
          <a:bodyPr>
            <a:noAutofit/>
          </a:bodyPr>
          <a:lstStyle/>
          <a:p>
            <a:r>
              <a:rPr lang="fr-FR" sz="2900" b="1" dirty="0">
                <a:solidFill>
                  <a:schemeClr val="tx1">
                    <a:lumMod val="65000"/>
                    <a:lumOff val="35000"/>
                  </a:schemeClr>
                </a:solidFill>
              </a:rPr>
              <a:t>France </a:t>
            </a:r>
            <a:r>
              <a:rPr lang="fr-FR" sz="2900" b="1" dirty="0" err="1">
                <a:solidFill>
                  <a:schemeClr val="tx1">
                    <a:lumMod val="65000"/>
                    <a:lumOff val="35000"/>
                  </a:schemeClr>
                </a:solidFill>
              </a:rPr>
              <a:t>will</a:t>
            </a:r>
            <a:r>
              <a:rPr lang="fr-FR" sz="2900" b="1" dirty="0">
                <a:solidFill>
                  <a:schemeClr val="tx1">
                    <a:lumMod val="65000"/>
                    <a:lumOff val="35000"/>
                  </a:schemeClr>
                </a:solidFill>
              </a:rPr>
              <a:t> examine </a:t>
            </a:r>
            <a:r>
              <a:rPr lang="fr-FR" sz="2900" b="1" dirty="0" err="1">
                <a:solidFill>
                  <a:schemeClr val="tx1">
                    <a:lumMod val="65000"/>
                    <a:lumOff val="35000"/>
                  </a:schemeClr>
                </a:solidFill>
              </a:rPr>
              <a:t>three</a:t>
            </a:r>
            <a:r>
              <a:rPr lang="fr-FR" sz="2900" b="1" dirty="0">
                <a:solidFill>
                  <a:schemeClr val="tx1">
                    <a:lumMod val="65000"/>
                    <a:lumOff val="35000"/>
                  </a:schemeClr>
                </a:solidFill>
              </a:rPr>
              <a:t> aspects of </a:t>
            </a:r>
            <a:r>
              <a:rPr lang="en-US" sz="2900" b="1" dirty="0">
                <a:solidFill>
                  <a:schemeClr val="tx1">
                    <a:lumMod val="65000"/>
                    <a:lumOff val="35000"/>
                  </a:schemeClr>
                </a:solidFill>
              </a:rPr>
              <a:t>of the current model</a:t>
            </a:r>
            <a:br>
              <a:rPr lang="en-US" sz="2900" b="1" dirty="0">
                <a:solidFill>
                  <a:schemeClr val="tx1">
                    <a:lumMod val="65000"/>
                    <a:lumOff val="35000"/>
                  </a:schemeClr>
                </a:solidFill>
              </a:rPr>
            </a:br>
            <a:r>
              <a:rPr lang="en-US" sz="2900" b="1" dirty="0">
                <a:solidFill>
                  <a:schemeClr val="tx1">
                    <a:lumMod val="65000"/>
                    <a:lumOff val="35000"/>
                  </a:schemeClr>
                </a:solidFill>
              </a:rPr>
              <a:t>in view of the expiry of the historical contracts</a:t>
            </a:r>
            <a:r>
              <a:rPr lang="fr-FR" sz="2900" b="1" dirty="0">
                <a:solidFill>
                  <a:schemeClr val="tx1">
                    <a:lumMod val="65000"/>
                    <a:lumOff val="35000"/>
                  </a:schemeClr>
                </a:solidFill>
              </a:rPr>
              <a:t> in 10 </a:t>
            </a:r>
            <a:r>
              <a:rPr lang="fr-FR" sz="2900" b="1" dirty="0" err="1">
                <a:solidFill>
                  <a:schemeClr val="tx1">
                    <a:lumMod val="65000"/>
                    <a:lumOff val="35000"/>
                  </a:schemeClr>
                </a:solidFill>
              </a:rPr>
              <a:t>years</a:t>
            </a:r>
            <a:r>
              <a:rPr lang="fr-FR" sz="2900" b="1" dirty="0">
                <a:solidFill>
                  <a:schemeClr val="tx1">
                    <a:lumMod val="65000"/>
                    <a:lumOff val="35000"/>
                  </a:schemeClr>
                </a:solidFill>
              </a:rPr>
              <a:t>’ time</a:t>
            </a:r>
            <a:endParaRPr lang="en-US" sz="2900" b="1" dirty="0">
              <a:solidFill>
                <a:schemeClr val="tx1">
                  <a:lumMod val="65000"/>
                  <a:lumOff val="35000"/>
                </a:schemeClr>
              </a:solidFill>
            </a:endParaRPr>
          </a:p>
        </p:txBody>
      </p:sp>
    </p:spTree>
    <p:extLst>
      <p:ext uri="{BB962C8B-B14F-4D97-AF65-F5344CB8AC3E}">
        <p14:creationId xmlns:p14="http://schemas.microsoft.com/office/powerpoint/2010/main" val="24899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925F-55B1-747A-F296-032F62A9C562}"/>
              </a:ext>
            </a:extLst>
          </p:cNvPr>
          <p:cNvSpPr>
            <a:spLocks noGrp="1"/>
          </p:cNvSpPr>
          <p:nvPr>
            <p:ph type="title"/>
          </p:nvPr>
        </p:nvSpPr>
        <p:spPr/>
        <p:txBody>
          <a:bodyPr/>
          <a:lstStyle/>
          <a:p>
            <a:r>
              <a:rPr lang="en-GB" sz="2900" b="1" dirty="0">
                <a:solidFill>
                  <a:schemeClr val="tx1">
                    <a:lumMod val="65000"/>
                    <a:lumOff val="35000"/>
                  </a:schemeClr>
                </a:solidFill>
              </a:rPr>
              <a:t>The options for the next stage of motorways concessions in France</a:t>
            </a:r>
            <a:endParaRPr lang="en-US" sz="2900" b="1"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1641AC73-B42D-05FA-656D-5EE2128D015B}"/>
              </a:ext>
            </a:extLst>
          </p:cNvPr>
          <p:cNvSpPr>
            <a:spLocks noGrp="1"/>
          </p:cNvSpPr>
          <p:nvPr>
            <p:ph idx="1"/>
          </p:nvPr>
        </p:nvSpPr>
        <p:spPr/>
        <p:txBody>
          <a:bodyPr/>
          <a:lstStyle/>
          <a:p>
            <a:pPr marL="514350" indent="-514350">
              <a:buAutoNum type="arabicPeriod"/>
            </a:pPr>
            <a:r>
              <a:rPr lang="en-GB" dirty="0"/>
              <a:t>The state takes over the concessions after expiry in a </a:t>
            </a:r>
            <a:r>
              <a:rPr lang="en-GB" dirty="0" err="1"/>
              <a:t>SoE</a:t>
            </a:r>
            <a:r>
              <a:rPr lang="en-GB" dirty="0"/>
              <a:t> regulated model.</a:t>
            </a:r>
          </a:p>
          <a:p>
            <a:pPr marL="514350" indent="-514350">
              <a:buAutoNum type="arabicPeriod"/>
            </a:pPr>
            <a:endParaRPr lang="en-GB" dirty="0"/>
          </a:p>
          <a:p>
            <a:pPr marL="514350" indent="-514350">
              <a:buAutoNum type="arabicPeriod"/>
            </a:pPr>
            <a:r>
              <a:rPr lang="en-GB" dirty="0"/>
              <a:t>The existing concession model is amended (shorter concessions, get better at benchmarking so renegotiations do not lead to rent capture)</a:t>
            </a:r>
          </a:p>
          <a:p>
            <a:pPr marL="514350" indent="-514350">
              <a:buAutoNum type="arabicPeriod"/>
            </a:pPr>
            <a:endParaRPr lang="en-GB" dirty="0"/>
          </a:p>
          <a:p>
            <a:pPr marL="514350" indent="-514350">
              <a:buAutoNum type="arabicPeriod"/>
            </a:pPr>
            <a:r>
              <a:rPr lang="en-GB" dirty="0"/>
              <a:t>The existing model is amended , and concessions are broken down to sections of 300km in length (a massive boost to competition for the contract; but at the expense of three big French incumbents) </a:t>
            </a:r>
            <a:endParaRPr lang="en-US" dirty="0"/>
          </a:p>
        </p:txBody>
      </p:sp>
      <p:sp>
        <p:nvSpPr>
          <p:cNvPr id="4" name="Footer Placeholder 3">
            <a:extLst>
              <a:ext uri="{FF2B5EF4-FFF2-40B4-BE49-F238E27FC236}">
                <a16:creationId xmlns:a16="http://schemas.microsoft.com/office/drawing/2014/main" id="{97D298EA-B420-B6C0-7A11-CD34195B8BD9}"/>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4FCC324A-6E4E-3BC9-0B75-DC7CA29A1C6D}"/>
              </a:ext>
            </a:extLst>
          </p:cNvPr>
          <p:cNvSpPr>
            <a:spLocks noGrp="1"/>
          </p:cNvSpPr>
          <p:nvPr>
            <p:ph type="sldNum" sz="quarter" idx="12"/>
          </p:nvPr>
        </p:nvSpPr>
        <p:spPr/>
        <p:txBody>
          <a:bodyPr/>
          <a:lstStyle/>
          <a:p>
            <a:fld id="{A36EBB71-1AEC-4D92-8A51-969FF0A7CB17}" type="slidenum">
              <a:rPr lang="en-GB" smtClean="0"/>
              <a:t>23</a:t>
            </a:fld>
            <a:endParaRPr lang="en-GB" dirty="0"/>
          </a:p>
        </p:txBody>
      </p:sp>
    </p:spTree>
    <p:extLst>
      <p:ext uri="{BB962C8B-B14F-4D97-AF65-F5344CB8AC3E}">
        <p14:creationId xmlns:p14="http://schemas.microsoft.com/office/powerpoint/2010/main" val="73796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919439"/>
            <a:ext cx="8690285" cy="1249979"/>
          </a:xfrm>
        </p:spPr>
        <p:txBody>
          <a:bodyPr>
            <a:noAutofit/>
          </a:bodyPr>
          <a:lstStyle/>
          <a:p>
            <a:pPr marL="0" indent="0" algn="ctr">
              <a:buNone/>
            </a:pPr>
            <a:r>
              <a:rPr lang="en-GB" sz="4800" b="1" dirty="0">
                <a:solidFill>
                  <a:schemeClr val="accent4"/>
                </a:solidFill>
                <a:latin typeface="Arial Narrow" panose="020B0606020202030204" pitchFamily="34" charset="0"/>
                <a:cs typeface="Arial" panose="020B0604020202020204" pitchFamily="34" charset="0"/>
              </a:rPr>
              <a:t>Blue Dot Network</a:t>
            </a:r>
            <a:endParaRPr lang="en-US" sz="4800" b="1" dirty="0">
              <a:solidFill>
                <a:schemeClr val="accent4"/>
              </a:solidFill>
              <a:latin typeface="Arial Narrow" panose="020B060602020203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1410897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0241" y="176069"/>
            <a:ext cx="2722360" cy="205374"/>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7360"/>
            <a:ext cx="1138357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Blue Dot Network: improving information on quality infrastructure investments for investors and citizens</a:t>
            </a:r>
          </a:p>
        </p:txBody>
      </p:sp>
      <p:sp>
        <p:nvSpPr>
          <p:cNvPr id="4" name="Rectangle 3">
            <a:extLst>
              <a:ext uri="{FF2B5EF4-FFF2-40B4-BE49-F238E27FC236}">
                <a16:creationId xmlns:a16="http://schemas.microsoft.com/office/drawing/2014/main" id="{774331E3-6E3F-1FEA-0A12-FD70F2CC1196}"/>
              </a:ext>
            </a:extLst>
          </p:cNvPr>
          <p:cNvSpPr/>
          <p:nvPr/>
        </p:nvSpPr>
        <p:spPr>
          <a:xfrm>
            <a:off x="4915927" y="1053709"/>
            <a:ext cx="6803775" cy="5555367"/>
          </a:xfrm>
          <a:prstGeom prst="rect">
            <a:avLst/>
          </a:prstGeom>
        </p:spPr>
        <p:txBody>
          <a:bodyPr wrap="square">
            <a:spAutoFit/>
          </a:bodyPr>
          <a:lstStyle/>
          <a:p>
            <a:pPr algn="just">
              <a:spcBef>
                <a:spcPts val="1200"/>
              </a:spcBef>
              <a:spcAft>
                <a:spcPts val="600"/>
              </a:spcAft>
            </a:pPr>
            <a:r>
              <a:rPr lang="en-US" sz="2000" b="1" dirty="0">
                <a:latin typeface="Arial Narrow" panose="020B0606020202030204" pitchFamily="34" charset="0"/>
              </a:rPr>
              <a:t>What are the aims of the Blue Dot Network?</a:t>
            </a:r>
          </a:p>
          <a:p>
            <a:pPr marL="342900" indent="-342900" algn="just">
              <a:spcBef>
                <a:spcPts val="1200"/>
              </a:spcBef>
              <a:spcAft>
                <a:spcPts val="600"/>
              </a:spcAft>
              <a:buFont typeface="Wingdings" panose="05000000000000000000" pitchFamily="2" charset="2"/>
              <a:buChar char="Ø"/>
            </a:pPr>
            <a:r>
              <a:rPr lang="en-US" sz="2000" dirty="0">
                <a:latin typeface="Arial Narrow" panose="020B0606020202030204" pitchFamily="34" charset="0"/>
              </a:rPr>
              <a:t>Provide a </a:t>
            </a:r>
            <a:r>
              <a:rPr lang="en-US" sz="2000" b="1" dirty="0">
                <a:latin typeface="Arial Narrow" panose="020B0606020202030204" pitchFamily="34" charset="0"/>
              </a:rPr>
              <a:t>trusted signal to investors, communities and other stakeholders </a:t>
            </a:r>
            <a:r>
              <a:rPr lang="en-US" sz="2000" dirty="0">
                <a:latin typeface="Arial Narrow" panose="020B0606020202030204" pitchFamily="34" charset="0"/>
              </a:rPr>
              <a:t>that a project is aligned with internationally-agreed standards of quality infrastructure investment and has addressed a number of key risks.</a:t>
            </a:r>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Streamline and </a:t>
            </a:r>
            <a:r>
              <a:rPr lang="en-US" sz="2000" b="1" dirty="0" err="1">
                <a:latin typeface="Arial Narrow" panose="020B0606020202030204" pitchFamily="34" charset="0"/>
              </a:rPr>
              <a:t>synthesise</a:t>
            </a:r>
            <a:r>
              <a:rPr lang="en-US" sz="2000" b="1" dirty="0">
                <a:latin typeface="Arial Narrow" panose="020B0606020202030204" pitchFamily="34" charset="0"/>
              </a:rPr>
              <a:t> standards </a:t>
            </a:r>
            <a:r>
              <a:rPr lang="en-US" sz="2000" dirty="0">
                <a:latin typeface="Arial Narrow" panose="020B0606020202030204" pitchFamily="34" charset="0"/>
              </a:rPr>
              <a:t>to make infrastructure development more efficient.</a:t>
            </a:r>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Promote infrastructure investment in developing and emerging economies</a:t>
            </a:r>
            <a:r>
              <a:rPr lang="en-US" sz="2000" dirty="0">
                <a:latin typeface="Arial Narrow" panose="020B0606020202030204" pitchFamily="34" charset="0"/>
              </a:rPr>
              <a:t> in concert with global initiatives that share similar values such as PGII and Global Gateway. </a:t>
            </a:r>
          </a:p>
          <a:p>
            <a:pPr algn="just">
              <a:spcBef>
                <a:spcPts val="1200"/>
              </a:spcBef>
              <a:spcAft>
                <a:spcPts val="600"/>
              </a:spcAft>
            </a:pPr>
            <a:r>
              <a:rPr lang="en-US" sz="2000" b="1" dirty="0">
                <a:latin typeface="Arial Narrow" panose="020B0606020202030204" pitchFamily="34" charset="0"/>
              </a:rPr>
              <a:t>Who is Blue Dot Network for?</a:t>
            </a:r>
          </a:p>
          <a:p>
            <a:pPr marL="342900" indent="-342900" algn="just">
              <a:spcBef>
                <a:spcPts val="1200"/>
              </a:spcBef>
              <a:spcAft>
                <a:spcPts val="600"/>
              </a:spcAft>
              <a:buFont typeface="Wingdings" panose="05000000000000000000" pitchFamily="2" charset="2"/>
              <a:buChar char="Ø"/>
            </a:pPr>
            <a:r>
              <a:rPr lang="en-US" sz="2000" dirty="0">
                <a:latin typeface="Arial Narrow" panose="020B0606020202030204" pitchFamily="34" charset="0"/>
              </a:rPr>
              <a:t>The Blue Dot Network certification is an inclusive framework </a:t>
            </a:r>
            <a:r>
              <a:rPr lang="en-US" sz="2000" b="1" dirty="0">
                <a:latin typeface="Arial Narrow" panose="020B0606020202030204" pitchFamily="34" charset="0"/>
              </a:rPr>
              <a:t>open to infrastructure projects across all major infrastructure sectors </a:t>
            </a:r>
            <a:r>
              <a:rPr lang="en-US" sz="2000" dirty="0">
                <a:latin typeface="Arial Narrow" panose="020B0606020202030204" pitchFamily="34" charset="0"/>
              </a:rPr>
              <a:t>in both developed and developing economies.    </a:t>
            </a:r>
          </a:p>
        </p:txBody>
      </p:sp>
      <p:pic>
        <p:nvPicPr>
          <p:cNvPr id="5" name="Picture 4">
            <a:extLst>
              <a:ext uri="{FF2B5EF4-FFF2-40B4-BE49-F238E27FC236}">
                <a16:creationId xmlns:a16="http://schemas.microsoft.com/office/drawing/2014/main" id="{EA810B88-24C7-2F68-D2B9-6C277E199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2" y="2168165"/>
            <a:ext cx="4829240" cy="4440911"/>
          </a:xfrm>
          <a:prstGeom prst="rect">
            <a:avLst/>
          </a:prstGeom>
        </p:spPr>
      </p:pic>
      <p:pic>
        <p:nvPicPr>
          <p:cNvPr id="6" name="Picture 5">
            <a:extLst>
              <a:ext uri="{FF2B5EF4-FFF2-40B4-BE49-F238E27FC236}">
                <a16:creationId xmlns:a16="http://schemas.microsoft.com/office/drawing/2014/main" id="{FCBBF7C6-E3CC-25BB-AF0C-D75900A4DC7E}"/>
              </a:ext>
            </a:extLst>
          </p:cNvPr>
          <p:cNvPicPr>
            <a:picLocks noChangeAspect="1"/>
          </p:cNvPicPr>
          <p:nvPr/>
        </p:nvPicPr>
        <p:blipFill>
          <a:blip r:embed="rId4"/>
          <a:stretch>
            <a:fillRect/>
          </a:stretch>
        </p:blipFill>
        <p:spPr>
          <a:xfrm>
            <a:off x="1237539" y="978293"/>
            <a:ext cx="2486047" cy="942080"/>
          </a:xfrm>
          <a:prstGeom prst="rect">
            <a:avLst/>
          </a:prstGeom>
        </p:spPr>
      </p:pic>
    </p:spTree>
    <p:extLst>
      <p:ext uri="{BB962C8B-B14F-4D97-AF65-F5344CB8AC3E}">
        <p14:creationId xmlns:p14="http://schemas.microsoft.com/office/powerpoint/2010/main" val="876927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3153" y="361131"/>
            <a:ext cx="1215329" cy="213904"/>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6482"/>
            <a:ext cx="1138357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Benefits of the Blue Dot Network for stakeholders</a:t>
            </a:r>
          </a:p>
        </p:txBody>
      </p:sp>
      <p:grpSp>
        <p:nvGrpSpPr>
          <p:cNvPr id="3" name="Group 2">
            <a:extLst>
              <a:ext uri="{FF2B5EF4-FFF2-40B4-BE49-F238E27FC236}">
                <a16:creationId xmlns:a16="http://schemas.microsoft.com/office/drawing/2014/main" id="{CC10DB02-2503-AC75-D3A7-70E6ACB21345}"/>
              </a:ext>
            </a:extLst>
          </p:cNvPr>
          <p:cNvGrpSpPr/>
          <p:nvPr/>
        </p:nvGrpSpPr>
        <p:grpSpPr>
          <a:xfrm>
            <a:off x="1462726" y="1234911"/>
            <a:ext cx="9266548" cy="5261958"/>
            <a:chOff x="3395263" y="1630962"/>
            <a:chExt cx="8309064" cy="4491704"/>
          </a:xfrm>
        </p:grpSpPr>
        <p:sp>
          <p:nvSpPr>
            <p:cNvPr id="7" name="Rounded Rectangle 25">
              <a:extLst>
                <a:ext uri="{FF2B5EF4-FFF2-40B4-BE49-F238E27FC236}">
                  <a16:creationId xmlns:a16="http://schemas.microsoft.com/office/drawing/2014/main" id="{C174FBA3-C543-5EFC-C9FB-40B9992E35EA}"/>
                </a:ext>
              </a:extLst>
            </p:cNvPr>
            <p:cNvSpPr/>
            <p:nvPr/>
          </p:nvSpPr>
          <p:spPr>
            <a:xfrm>
              <a:off x="3395263" y="4476746"/>
              <a:ext cx="3553801" cy="1645920"/>
            </a:xfrm>
            <a:prstGeom prst="roundRect">
              <a:avLst>
                <a:gd name="adj" fmla="val 3217"/>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24">
              <a:extLst>
                <a:ext uri="{FF2B5EF4-FFF2-40B4-BE49-F238E27FC236}">
                  <a16:creationId xmlns:a16="http://schemas.microsoft.com/office/drawing/2014/main" id="{AB2BE12E-3BBF-AA9E-243E-52650951EE98}"/>
                </a:ext>
              </a:extLst>
            </p:cNvPr>
            <p:cNvSpPr/>
            <p:nvPr/>
          </p:nvSpPr>
          <p:spPr>
            <a:xfrm>
              <a:off x="7829174" y="4476746"/>
              <a:ext cx="3553801" cy="1645920"/>
            </a:xfrm>
            <a:prstGeom prst="roundRect">
              <a:avLst>
                <a:gd name="adj" fmla="val 321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23">
              <a:extLst>
                <a:ext uri="{FF2B5EF4-FFF2-40B4-BE49-F238E27FC236}">
                  <a16:creationId xmlns:a16="http://schemas.microsoft.com/office/drawing/2014/main" id="{25598BC1-B0DD-4ACA-F899-564DC19D82EB}"/>
                </a:ext>
              </a:extLst>
            </p:cNvPr>
            <p:cNvSpPr/>
            <p:nvPr/>
          </p:nvSpPr>
          <p:spPr>
            <a:xfrm>
              <a:off x="7829175" y="1630962"/>
              <a:ext cx="3553801" cy="1645920"/>
            </a:xfrm>
            <a:prstGeom prst="roundRect">
              <a:avLst>
                <a:gd name="adj" fmla="val 321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D5E79720-769C-FC4C-1FE5-1EA3C2B25A5E}"/>
                </a:ext>
              </a:extLst>
            </p:cNvPr>
            <p:cNvGrpSpPr>
              <a:grpSpLocks noChangeAspect="1"/>
            </p:cNvGrpSpPr>
            <p:nvPr/>
          </p:nvGrpSpPr>
          <p:grpSpPr>
            <a:xfrm>
              <a:off x="5827776" y="2351767"/>
              <a:ext cx="1548000" cy="1548000"/>
              <a:chOff x="3496137" y="264968"/>
              <a:chExt cx="2012832" cy="2012832"/>
            </a:xfrm>
          </p:grpSpPr>
          <p:sp>
            <p:nvSpPr>
              <p:cNvPr id="28" name="Pie 9">
                <a:extLst>
                  <a:ext uri="{FF2B5EF4-FFF2-40B4-BE49-F238E27FC236}">
                    <a16:creationId xmlns:a16="http://schemas.microsoft.com/office/drawing/2014/main" id="{364E1BDD-12E0-0C7A-8B77-6672FEAE5626}"/>
                  </a:ext>
                </a:extLst>
              </p:cNvPr>
              <p:cNvSpPr/>
              <p:nvPr/>
            </p:nvSpPr>
            <p:spPr>
              <a:xfrm>
                <a:off x="3496137" y="264968"/>
                <a:ext cx="2012832" cy="2012832"/>
              </a:xfrm>
              <a:prstGeom prst="pieWedge">
                <a:avLst/>
              </a:prstGeom>
              <a:solidFill>
                <a:schemeClr val="accent1">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9" name="Pie 4">
                <a:extLst>
                  <a:ext uri="{FF2B5EF4-FFF2-40B4-BE49-F238E27FC236}">
                    <a16:creationId xmlns:a16="http://schemas.microsoft.com/office/drawing/2014/main" id="{C86F2122-1D5D-C677-5C4B-A9F087BC8591}"/>
                  </a:ext>
                </a:extLst>
              </p:cNvPr>
              <p:cNvSpPr txBox="1"/>
              <p:nvPr/>
            </p:nvSpPr>
            <p:spPr>
              <a:xfrm>
                <a:off x="4085682" y="854513"/>
                <a:ext cx="1423287"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solidFill>
                      <a:schemeClr val="tx1"/>
                    </a:solidFill>
                    <a:latin typeface="Arial Narrow" panose="020B0606020202030204" pitchFamily="34" charset="0"/>
                  </a:rPr>
                  <a:t>Investors</a:t>
                </a:r>
              </a:p>
            </p:txBody>
          </p:sp>
        </p:grpSp>
        <p:grpSp>
          <p:nvGrpSpPr>
            <p:cNvPr id="13" name="Group 12">
              <a:extLst>
                <a:ext uri="{FF2B5EF4-FFF2-40B4-BE49-F238E27FC236}">
                  <a16:creationId xmlns:a16="http://schemas.microsoft.com/office/drawing/2014/main" id="{098F04D3-9346-B27B-EA17-7E0A0252C9D5}"/>
                </a:ext>
              </a:extLst>
            </p:cNvPr>
            <p:cNvGrpSpPr>
              <a:grpSpLocks noChangeAspect="1"/>
            </p:cNvGrpSpPr>
            <p:nvPr/>
          </p:nvGrpSpPr>
          <p:grpSpPr>
            <a:xfrm>
              <a:off x="7404664" y="2351767"/>
              <a:ext cx="1548000" cy="1548000"/>
              <a:chOff x="5601941" y="264968"/>
              <a:chExt cx="2012832" cy="2012832"/>
            </a:xfrm>
          </p:grpSpPr>
          <p:sp>
            <p:nvSpPr>
              <p:cNvPr id="26" name="Pie 12">
                <a:extLst>
                  <a:ext uri="{FF2B5EF4-FFF2-40B4-BE49-F238E27FC236}">
                    <a16:creationId xmlns:a16="http://schemas.microsoft.com/office/drawing/2014/main" id="{23CF25C5-0FE5-4E09-567E-AF9EE156F444}"/>
                  </a:ext>
                </a:extLst>
              </p:cNvPr>
              <p:cNvSpPr/>
              <p:nvPr/>
            </p:nvSpPr>
            <p:spPr>
              <a:xfrm rot="5400000">
                <a:off x="5601941" y="264968"/>
                <a:ext cx="2012832" cy="2012832"/>
              </a:xfrm>
              <a:prstGeom prst="pieWedge">
                <a:avLst/>
              </a:prstGeom>
              <a:solidFill>
                <a:schemeClr val="accent1">
                  <a:lumMod val="75000"/>
                </a:schemeClr>
              </a:solidFill>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27" name="Pie 4">
                <a:extLst>
                  <a:ext uri="{FF2B5EF4-FFF2-40B4-BE49-F238E27FC236}">
                    <a16:creationId xmlns:a16="http://schemas.microsoft.com/office/drawing/2014/main" id="{80FA6E2E-0C81-2D63-917B-30AF53EDC62F}"/>
                  </a:ext>
                </a:extLst>
              </p:cNvPr>
              <p:cNvSpPr txBox="1"/>
              <p:nvPr/>
            </p:nvSpPr>
            <p:spPr>
              <a:xfrm>
                <a:off x="5601941" y="854513"/>
                <a:ext cx="1423287"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latin typeface="Arial Narrow" panose="020B0606020202030204" pitchFamily="34" charset="0"/>
                  </a:rPr>
                  <a:t>Contractors and project developers</a:t>
                </a:r>
              </a:p>
            </p:txBody>
          </p:sp>
        </p:grpSp>
        <p:grpSp>
          <p:nvGrpSpPr>
            <p:cNvPr id="14" name="Group 13">
              <a:extLst>
                <a:ext uri="{FF2B5EF4-FFF2-40B4-BE49-F238E27FC236}">
                  <a16:creationId xmlns:a16="http://schemas.microsoft.com/office/drawing/2014/main" id="{0457D34D-A33B-C363-0D6C-826FA74F6564}"/>
                </a:ext>
              </a:extLst>
            </p:cNvPr>
            <p:cNvGrpSpPr>
              <a:grpSpLocks noChangeAspect="1"/>
            </p:cNvGrpSpPr>
            <p:nvPr/>
          </p:nvGrpSpPr>
          <p:grpSpPr>
            <a:xfrm>
              <a:off x="5827774" y="3929447"/>
              <a:ext cx="1548002" cy="1548000"/>
              <a:chOff x="3496137" y="2370772"/>
              <a:chExt cx="2012834" cy="2012832"/>
            </a:xfrm>
          </p:grpSpPr>
          <p:sp>
            <p:nvSpPr>
              <p:cNvPr id="24" name="Pie 18">
                <a:extLst>
                  <a:ext uri="{FF2B5EF4-FFF2-40B4-BE49-F238E27FC236}">
                    <a16:creationId xmlns:a16="http://schemas.microsoft.com/office/drawing/2014/main" id="{8874B485-3B16-048F-451C-0D77D9C6FAB1}"/>
                  </a:ext>
                </a:extLst>
              </p:cNvPr>
              <p:cNvSpPr/>
              <p:nvPr/>
            </p:nvSpPr>
            <p:spPr>
              <a:xfrm rot="16200000">
                <a:off x="3496137" y="2370772"/>
                <a:ext cx="2012832" cy="2012832"/>
              </a:xfrm>
              <a:prstGeom prst="pieWedge">
                <a:avLst/>
              </a:prstGeom>
              <a:solidFill>
                <a:schemeClr val="accent1">
                  <a:lumMod val="40000"/>
                  <a:lumOff val="60000"/>
                </a:schemeClr>
              </a:solidFill>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5" name="Pie 4">
                <a:extLst>
                  <a:ext uri="{FF2B5EF4-FFF2-40B4-BE49-F238E27FC236}">
                    <a16:creationId xmlns:a16="http://schemas.microsoft.com/office/drawing/2014/main" id="{12F6CB05-9E34-036A-BFC5-9E81FC95DB9B}"/>
                  </a:ext>
                </a:extLst>
              </p:cNvPr>
              <p:cNvSpPr txBox="1"/>
              <p:nvPr/>
            </p:nvSpPr>
            <p:spPr>
              <a:xfrm>
                <a:off x="3870143" y="2370772"/>
                <a:ext cx="1638828"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solidFill>
                      <a:schemeClr val="tx1"/>
                    </a:solidFill>
                    <a:latin typeface="Arial Narrow" panose="020B0606020202030204" pitchFamily="34" charset="0"/>
                  </a:rPr>
                  <a:t>Communities</a:t>
                </a:r>
              </a:p>
            </p:txBody>
          </p:sp>
        </p:grpSp>
        <p:grpSp>
          <p:nvGrpSpPr>
            <p:cNvPr id="15" name="Group 14">
              <a:extLst>
                <a:ext uri="{FF2B5EF4-FFF2-40B4-BE49-F238E27FC236}">
                  <a16:creationId xmlns:a16="http://schemas.microsoft.com/office/drawing/2014/main" id="{D8BBB27C-7DAB-8734-09DD-46EAF6AC02A4}"/>
                </a:ext>
              </a:extLst>
            </p:cNvPr>
            <p:cNvGrpSpPr>
              <a:grpSpLocks noChangeAspect="1"/>
            </p:cNvGrpSpPr>
            <p:nvPr/>
          </p:nvGrpSpPr>
          <p:grpSpPr>
            <a:xfrm>
              <a:off x="7404664" y="3929446"/>
              <a:ext cx="1548000" cy="1548000"/>
              <a:chOff x="5601941" y="2370772"/>
              <a:chExt cx="2012832" cy="2012832"/>
            </a:xfrm>
          </p:grpSpPr>
          <p:sp>
            <p:nvSpPr>
              <p:cNvPr id="22" name="Pie 21">
                <a:extLst>
                  <a:ext uri="{FF2B5EF4-FFF2-40B4-BE49-F238E27FC236}">
                    <a16:creationId xmlns:a16="http://schemas.microsoft.com/office/drawing/2014/main" id="{CE340910-7D9E-B9FA-A252-3C964FD7286F}"/>
                  </a:ext>
                </a:extLst>
              </p:cNvPr>
              <p:cNvSpPr/>
              <p:nvPr/>
            </p:nvSpPr>
            <p:spPr>
              <a:xfrm rot="10800000">
                <a:off x="5601941" y="2370772"/>
                <a:ext cx="2012832" cy="2012832"/>
              </a:xfrm>
              <a:prstGeom prst="pieWedge">
                <a:avLst/>
              </a:prstGeom>
              <a:solidFill>
                <a:schemeClr val="accent1">
                  <a:lumMod val="50000"/>
                </a:schemeClr>
              </a:solidFill>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23" name="Pie 4">
                <a:extLst>
                  <a:ext uri="{FF2B5EF4-FFF2-40B4-BE49-F238E27FC236}">
                    <a16:creationId xmlns:a16="http://schemas.microsoft.com/office/drawing/2014/main" id="{5EBA96DD-535A-3DA1-23FE-C081B8336093}"/>
                  </a:ext>
                </a:extLst>
              </p:cNvPr>
              <p:cNvSpPr txBox="1"/>
              <p:nvPr/>
            </p:nvSpPr>
            <p:spPr>
              <a:xfrm>
                <a:off x="5601941" y="2370772"/>
                <a:ext cx="1653779"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latin typeface="Arial Narrow" panose="020B0606020202030204" pitchFamily="34" charset="0"/>
                  </a:rPr>
                  <a:t>Governments</a:t>
                </a:r>
              </a:p>
            </p:txBody>
          </p:sp>
        </p:grpSp>
        <p:sp>
          <p:nvSpPr>
            <p:cNvPr id="17" name="TextBox 16">
              <a:extLst>
                <a:ext uri="{FF2B5EF4-FFF2-40B4-BE49-F238E27FC236}">
                  <a16:creationId xmlns:a16="http://schemas.microsoft.com/office/drawing/2014/main" id="{6ACD80EA-B132-8F2A-751F-10D2F4C8C8F9}"/>
                </a:ext>
              </a:extLst>
            </p:cNvPr>
            <p:cNvSpPr txBox="1"/>
            <p:nvPr/>
          </p:nvSpPr>
          <p:spPr>
            <a:xfrm>
              <a:off x="3429417" y="1695539"/>
              <a:ext cx="3205063" cy="1169551"/>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Help identify investable projects</a:t>
              </a:r>
            </a:p>
            <a:p>
              <a:pPr marL="171450" indent="-171450">
                <a:buFont typeface="Arial" panose="020B0604020202020204" pitchFamily="34" charset="0"/>
                <a:buChar char="•"/>
              </a:pPr>
              <a:r>
                <a:rPr lang="en-US" sz="1600" dirty="0">
                  <a:latin typeface="Arial Narrow" panose="020B0606020202030204" pitchFamily="34" charset="0"/>
                </a:rPr>
                <a:t>Provide reassurance that key risks have been addressed</a:t>
              </a:r>
            </a:p>
            <a:p>
              <a:pPr marL="171450" indent="-171450">
                <a:buFont typeface="Arial" panose="020B0604020202020204" pitchFamily="34" charset="0"/>
                <a:buChar char="•"/>
              </a:pPr>
              <a:r>
                <a:rPr lang="en-US" sz="1600" dirty="0">
                  <a:latin typeface="Arial Narrow" panose="020B0606020202030204" pitchFamily="34" charset="0"/>
                </a:rPr>
                <a:t>Facilitate due diligence</a:t>
              </a:r>
            </a:p>
            <a:p>
              <a:pPr marL="171450" indent="-171450">
                <a:buFont typeface="Arial" panose="020B0604020202020204" pitchFamily="34" charset="0"/>
                <a:buChar char="•"/>
              </a:pPr>
              <a:r>
                <a:rPr lang="en-US" sz="1600" dirty="0">
                  <a:latin typeface="Arial Narrow" panose="020B0606020202030204" pitchFamily="34" charset="0"/>
                </a:rPr>
                <a:t>Improve data availability</a:t>
              </a:r>
            </a:p>
          </p:txBody>
        </p:sp>
        <p:sp>
          <p:nvSpPr>
            <p:cNvPr id="18" name="TextBox 17">
              <a:extLst>
                <a:ext uri="{FF2B5EF4-FFF2-40B4-BE49-F238E27FC236}">
                  <a16:creationId xmlns:a16="http://schemas.microsoft.com/office/drawing/2014/main" id="{F46D44CE-6365-4463-2DCC-8DB198BD4B10}"/>
                </a:ext>
              </a:extLst>
            </p:cNvPr>
            <p:cNvSpPr txBox="1"/>
            <p:nvPr/>
          </p:nvSpPr>
          <p:spPr>
            <a:xfrm>
              <a:off x="8389997" y="1695539"/>
              <a:ext cx="3205063" cy="1384995"/>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Create a global level playing field</a:t>
              </a:r>
            </a:p>
            <a:p>
              <a:pPr marL="171450" indent="-171450">
                <a:buFont typeface="Arial" panose="020B0604020202020204" pitchFamily="34" charset="0"/>
                <a:buChar char="•"/>
              </a:pPr>
              <a:r>
                <a:rPr lang="en-US" sz="1600" dirty="0">
                  <a:latin typeface="Arial Narrow" panose="020B0606020202030204" pitchFamily="34" charset="0"/>
                </a:rPr>
                <a:t>Streamline ESG standards and reporting</a:t>
              </a:r>
            </a:p>
            <a:p>
              <a:pPr marL="171450" indent="-171450">
                <a:buFont typeface="Arial" panose="020B0604020202020204" pitchFamily="34" charset="0"/>
                <a:buChar char="•"/>
              </a:pPr>
              <a:r>
                <a:rPr lang="en-US" sz="1600" dirty="0">
                  <a:latin typeface="Arial Narrow" panose="020B0606020202030204" pitchFamily="34" charset="0"/>
                </a:rPr>
                <a:t>Meet requirements of major financing institutions</a:t>
              </a:r>
            </a:p>
            <a:p>
              <a:pPr marL="171450" indent="-171450">
                <a:buFont typeface="Arial" panose="020B0604020202020204" pitchFamily="34" charset="0"/>
                <a:buChar char="•"/>
              </a:pPr>
              <a:r>
                <a:rPr lang="en-US" sz="1600" dirty="0">
                  <a:latin typeface="Arial Narrow" panose="020B0606020202030204" pitchFamily="34" charset="0"/>
                </a:rPr>
                <a:t>Assist in raising financing</a:t>
              </a:r>
            </a:p>
            <a:p>
              <a:pPr marL="171450" indent="-171450">
                <a:buFont typeface="Arial" panose="020B0604020202020204" pitchFamily="34" charset="0"/>
                <a:buChar char="•"/>
              </a:pPr>
              <a:endParaRPr lang="en-US" sz="1600" dirty="0">
                <a:latin typeface="Arial Narrow" panose="020B0606020202030204" pitchFamily="34" charset="0"/>
              </a:endParaRPr>
            </a:p>
          </p:txBody>
        </p:sp>
        <p:sp>
          <p:nvSpPr>
            <p:cNvPr id="19" name="TextBox 18">
              <a:extLst>
                <a:ext uri="{FF2B5EF4-FFF2-40B4-BE49-F238E27FC236}">
                  <a16:creationId xmlns:a16="http://schemas.microsoft.com/office/drawing/2014/main" id="{DEE8BE79-5608-2BEC-DD5D-AB3002F4078F}"/>
                </a:ext>
              </a:extLst>
            </p:cNvPr>
            <p:cNvSpPr txBox="1"/>
            <p:nvPr/>
          </p:nvSpPr>
          <p:spPr>
            <a:xfrm>
              <a:off x="3429417" y="4725921"/>
              <a:ext cx="3026615" cy="1384995"/>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Local economic development </a:t>
              </a:r>
            </a:p>
            <a:p>
              <a:pPr marL="171450" indent="-171450">
                <a:buFont typeface="Arial" panose="020B0604020202020204" pitchFamily="34" charset="0"/>
                <a:buChar char="•"/>
              </a:pPr>
              <a:r>
                <a:rPr lang="en-US" sz="1600" dirty="0">
                  <a:latin typeface="Arial Narrow" panose="020B0606020202030204" pitchFamily="34" charset="0"/>
                </a:rPr>
                <a:t>Access to quality infrastructure services</a:t>
              </a:r>
            </a:p>
            <a:p>
              <a:pPr marL="171450" indent="-171450">
                <a:buFont typeface="Arial" panose="020B0604020202020204" pitchFamily="34" charset="0"/>
                <a:buChar char="•"/>
              </a:pPr>
              <a:r>
                <a:rPr lang="en-US" sz="1600" dirty="0">
                  <a:latin typeface="Arial Narrow" panose="020B0606020202030204" pitchFamily="34" charset="0"/>
                </a:rPr>
                <a:t>Improvements to well-being</a:t>
              </a:r>
            </a:p>
            <a:p>
              <a:pPr marL="171450" indent="-171450">
                <a:buFont typeface="Arial" panose="020B0604020202020204" pitchFamily="34" charset="0"/>
                <a:buChar char="•"/>
              </a:pPr>
              <a:r>
                <a:rPr lang="en-US" sz="1600" dirty="0">
                  <a:latin typeface="Arial Narrow" panose="020B0606020202030204" pitchFamily="34" charset="0"/>
                </a:rPr>
                <a:t>Local jobs</a:t>
              </a:r>
            </a:p>
            <a:p>
              <a:pPr marL="171450" indent="-171450">
                <a:buFont typeface="Arial" panose="020B0604020202020204" pitchFamily="34" charset="0"/>
                <a:buChar char="•"/>
              </a:pPr>
              <a:r>
                <a:rPr lang="en-US" sz="1600" dirty="0">
                  <a:latin typeface="Arial Narrow" panose="020B0606020202030204" pitchFamily="34" charset="0"/>
                </a:rPr>
                <a:t>Avoidance of harm to communities and the environment</a:t>
              </a:r>
            </a:p>
          </p:txBody>
        </p:sp>
        <p:sp>
          <p:nvSpPr>
            <p:cNvPr id="20" name="TextBox 19">
              <a:extLst>
                <a:ext uri="{FF2B5EF4-FFF2-40B4-BE49-F238E27FC236}">
                  <a16:creationId xmlns:a16="http://schemas.microsoft.com/office/drawing/2014/main" id="{70F74446-7A59-5217-708A-238CDE8B5892}"/>
                </a:ext>
              </a:extLst>
            </p:cNvPr>
            <p:cNvSpPr txBox="1"/>
            <p:nvPr/>
          </p:nvSpPr>
          <p:spPr>
            <a:xfrm>
              <a:off x="8499264" y="4868818"/>
              <a:ext cx="3205063" cy="1129712"/>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Achieve sustainable development and climate goals</a:t>
              </a:r>
            </a:p>
            <a:p>
              <a:pPr marL="171450" indent="-171450">
                <a:buFont typeface="Arial" panose="020B0604020202020204" pitchFamily="34" charset="0"/>
                <a:buChar char="•"/>
              </a:pPr>
              <a:r>
                <a:rPr lang="en-US" sz="1600" dirty="0">
                  <a:latin typeface="Arial Narrow" panose="020B0606020202030204" pitchFamily="34" charset="0"/>
                </a:rPr>
                <a:t>Attract private investors</a:t>
              </a:r>
            </a:p>
            <a:p>
              <a:pPr marL="171450" indent="-171450">
                <a:buFont typeface="Arial" panose="020B0604020202020204" pitchFamily="34" charset="0"/>
                <a:buChar char="•"/>
              </a:pPr>
              <a:r>
                <a:rPr lang="en-US" sz="1600" dirty="0">
                  <a:latin typeface="Arial Narrow" panose="020B0606020202030204" pitchFamily="34" charset="0"/>
                </a:rPr>
                <a:t>Ensure projects deliver value for money</a:t>
              </a:r>
            </a:p>
            <a:p>
              <a:pPr marL="171450" indent="-171450">
                <a:buFont typeface="Arial" panose="020B0604020202020204" pitchFamily="34" charset="0"/>
                <a:buChar char="•"/>
              </a:pPr>
              <a:r>
                <a:rPr lang="en-US" sz="1600" dirty="0">
                  <a:latin typeface="Arial Narrow" panose="020B0606020202030204" pitchFamily="34" charset="0"/>
                </a:rPr>
                <a:t>Avoid negative impacts on communities</a:t>
              </a:r>
            </a:p>
          </p:txBody>
        </p:sp>
        <p:sp>
          <p:nvSpPr>
            <p:cNvPr id="21" name="Rounded Rectangle 2">
              <a:extLst>
                <a:ext uri="{FF2B5EF4-FFF2-40B4-BE49-F238E27FC236}">
                  <a16:creationId xmlns:a16="http://schemas.microsoft.com/office/drawing/2014/main" id="{A42DB28E-C7D8-8AB2-2531-3292F0022257}"/>
                </a:ext>
              </a:extLst>
            </p:cNvPr>
            <p:cNvSpPr/>
            <p:nvPr/>
          </p:nvSpPr>
          <p:spPr>
            <a:xfrm>
              <a:off x="3395263" y="1630962"/>
              <a:ext cx="3553801" cy="1645920"/>
            </a:xfrm>
            <a:prstGeom prst="roundRect">
              <a:avLst>
                <a:gd name="adj" fmla="val 3217"/>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arrow" panose="020B0606020202030204" pitchFamily="34" charset="0"/>
              </a:endParaRPr>
            </a:p>
          </p:txBody>
        </p:sp>
      </p:grpSp>
    </p:spTree>
    <p:extLst>
      <p:ext uri="{BB962C8B-B14F-4D97-AF65-F5344CB8AC3E}">
        <p14:creationId xmlns:p14="http://schemas.microsoft.com/office/powerpoint/2010/main" val="218497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7032" y="454421"/>
            <a:ext cx="2401645" cy="16690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3" y="57390"/>
            <a:ext cx="1181549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FontTx/>
              <a:buNone/>
            </a:pPr>
            <a:r>
              <a:rPr lang="en-GB" altLang="en-US" b="1" dirty="0">
                <a:solidFill>
                  <a:schemeClr val="tx1">
                    <a:lumMod val="65000"/>
                    <a:lumOff val="35000"/>
                  </a:schemeClr>
                </a:solidFill>
                <a:latin typeface="+mj-lt"/>
                <a:ea typeface="+mj-ea"/>
                <a:cs typeface="+mj-cs"/>
              </a:rPr>
              <a:t>OECD resources for improving infrastructure planning &amp; delivery</a:t>
            </a:r>
          </a:p>
        </p:txBody>
      </p:sp>
      <p:pic>
        <p:nvPicPr>
          <p:cNvPr id="3" name="Picture 2">
            <a:extLst>
              <a:ext uri="{FF2B5EF4-FFF2-40B4-BE49-F238E27FC236}">
                <a16:creationId xmlns:a16="http://schemas.microsoft.com/office/drawing/2014/main" id="{58EAE05B-36B2-ACBF-F31B-507366D96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092" y="1080319"/>
            <a:ext cx="3819559" cy="2604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ok">
            <a:extLst>
              <a:ext uri="{FF2B5EF4-FFF2-40B4-BE49-F238E27FC236}">
                <a16:creationId xmlns:a16="http://schemas.microsoft.com/office/drawing/2014/main" id="{1A1A680F-AED4-01BA-7F24-1283A36C0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02" y="1263975"/>
            <a:ext cx="2473157" cy="32951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ook">
            <a:extLst>
              <a:ext uri="{FF2B5EF4-FFF2-40B4-BE49-F238E27FC236}">
                <a16:creationId xmlns:a16="http://schemas.microsoft.com/office/drawing/2014/main" id="{15E16312-C4B8-2751-2138-79EA5C006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769" y="2275687"/>
            <a:ext cx="2473156" cy="33023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EF3DA1-C62D-A669-15C2-8ED63CBD4F19}"/>
              </a:ext>
            </a:extLst>
          </p:cNvPr>
          <p:cNvPicPr>
            <a:picLocks noChangeAspect="1"/>
          </p:cNvPicPr>
          <p:nvPr/>
        </p:nvPicPr>
        <p:blipFill rotWithShape="1">
          <a:blip r:embed="rId6">
            <a:extLst>
              <a:ext uri="{28A0092B-C50C-407E-A947-70E740481C1C}">
                <a14:useLocalDpi xmlns:a14="http://schemas.microsoft.com/office/drawing/2010/main" val="0"/>
              </a:ext>
            </a:extLst>
          </a:blip>
          <a:srcRect l="387" r="387"/>
          <a:stretch/>
        </p:blipFill>
        <p:spPr>
          <a:xfrm>
            <a:off x="1470709" y="3221906"/>
            <a:ext cx="2459453" cy="3302390"/>
          </a:xfrm>
          <a:prstGeom prst="rect">
            <a:avLst/>
          </a:prstGeom>
        </p:spPr>
      </p:pic>
      <p:pic>
        <p:nvPicPr>
          <p:cNvPr id="13" name="Picture 12">
            <a:extLst>
              <a:ext uri="{FF2B5EF4-FFF2-40B4-BE49-F238E27FC236}">
                <a16:creationId xmlns:a16="http://schemas.microsoft.com/office/drawing/2014/main" id="{06516963-F881-2FA7-1879-95B28B5C33ED}"/>
              </a:ext>
            </a:extLst>
          </p:cNvPr>
          <p:cNvPicPr>
            <a:picLocks noChangeAspect="1"/>
          </p:cNvPicPr>
          <p:nvPr/>
        </p:nvPicPr>
        <p:blipFill>
          <a:blip r:embed="rId7"/>
          <a:stretch>
            <a:fillRect/>
          </a:stretch>
        </p:blipFill>
        <p:spPr>
          <a:xfrm>
            <a:off x="8041019" y="1080319"/>
            <a:ext cx="3969079" cy="2604583"/>
          </a:xfrm>
          <a:prstGeom prst="rect">
            <a:avLst/>
          </a:prstGeom>
        </p:spPr>
      </p:pic>
      <p:pic>
        <p:nvPicPr>
          <p:cNvPr id="14" name="Picture 13">
            <a:extLst>
              <a:ext uri="{FF2B5EF4-FFF2-40B4-BE49-F238E27FC236}">
                <a16:creationId xmlns:a16="http://schemas.microsoft.com/office/drawing/2014/main" id="{3B2DDDAE-D96B-C93F-B828-DBD801EA2542}"/>
              </a:ext>
            </a:extLst>
          </p:cNvPr>
          <p:cNvPicPr>
            <a:picLocks noChangeAspect="1"/>
          </p:cNvPicPr>
          <p:nvPr/>
        </p:nvPicPr>
        <p:blipFill rotWithShape="1">
          <a:blip r:embed="rId8"/>
          <a:srcRect l="10595"/>
          <a:stretch/>
        </p:blipFill>
        <p:spPr>
          <a:xfrm>
            <a:off x="5506137" y="3926882"/>
            <a:ext cx="5300390" cy="2652996"/>
          </a:xfrm>
          <a:prstGeom prst="rect">
            <a:avLst/>
          </a:prstGeom>
        </p:spPr>
      </p:pic>
    </p:spTree>
    <p:extLst>
      <p:ext uri="{BB962C8B-B14F-4D97-AF65-F5344CB8AC3E}">
        <p14:creationId xmlns:p14="http://schemas.microsoft.com/office/powerpoint/2010/main" val="215974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DRAFT / UNDER DEVELOPMENT</a:t>
            </a: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28</a:t>
            </a:fld>
            <a:endParaRPr lang="en-GB" dirty="0"/>
          </a:p>
        </p:txBody>
      </p:sp>
      <p:sp>
        <p:nvSpPr>
          <p:cNvPr id="6" name="Rectangle 5"/>
          <p:cNvSpPr/>
          <p:nvPr/>
        </p:nvSpPr>
        <p:spPr>
          <a:xfrm>
            <a:off x="0" y="0"/>
            <a:ext cx="12192000" cy="6858000"/>
          </a:xfrm>
          <a:prstGeom prst="rect">
            <a:avLst/>
          </a:prstGeom>
          <a:solidFill>
            <a:srgbClr val="1D62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463018" y="5681980"/>
            <a:ext cx="3326924" cy="856932"/>
          </a:xfrm>
          <a:prstGeom prst="rect">
            <a:avLst/>
          </a:prstGeom>
        </p:spPr>
      </p:pic>
      <p:sp>
        <p:nvSpPr>
          <p:cNvPr id="8" name="TextBox 7"/>
          <p:cNvSpPr txBox="1"/>
          <p:nvPr/>
        </p:nvSpPr>
        <p:spPr>
          <a:xfrm>
            <a:off x="1673225" y="2021781"/>
            <a:ext cx="8845550" cy="2462213"/>
          </a:xfrm>
          <a:prstGeom prst="rect">
            <a:avLst/>
          </a:prstGeom>
          <a:noFill/>
        </p:spPr>
        <p:txBody>
          <a:bodyPr wrap="square" rtlCol="0">
            <a:spAutoFit/>
          </a:bodyPr>
          <a:lstStyle/>
          <a:p>
            <a:pPr algn="ctr"/>
            <a:endParaRPr lang="pt-BR" sz="2000" b="1" dirty="0">
              <a:solidFill>
                <a:schemeClr val="bg1"/>
              </a:solidFill>
              <a:latin typeface="Arial" panose="020B0604020202020204" pitchFamily="34" charset="0"/>
              <a:cs typeface="Arial" panose="020B0604020202020204" pitchFamily="34" charset="0"/>
            </a:endParaRPr>
          </a:p>
          <a:p>
            <a:pPr algn="ctr"/>
            <a:endParaRPr lang="pt-BR"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For more information, please contact:</a:t>
            </a:r>
          </a:p>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Edwin Lau (</a:t>
            </a:r>
            <a:r>
              <a:rPr lang="en-US" sz="2000" b="1" dirty="0">
                <a:solidFill>
                  <a:schemeClr val="bg1"/>
                </a:solidFill>
                <a:latin typeface="Arial" panose="020B0604020202020204" pitchFamily="34" charset="0"/>
                <a:cs typeface="Arial" panose="020B0604020202020204" pitchFamily="34" charset="0"/>
                <a:hlinkClick r:id="rId4"/>
              </a:rPr>
              <a:t>Edwin.LAU@oecd.org</a:t>
            </a:r>
            <a:r>
              <a:rPr lang="en-US" sz="2000" b="1" dirty="0">
                <a:solidFill>
                  <a:schemeClr val="bg1"/>
                </a:solidFill>
                <a:latin typeface="Arial" panose="020B0604020202020204" pitchFamily="34" charset="0"/>
                <a:cs typeface="Arial" panose="020B0604020202020204" pitchFamily="34" charset="0"/>
              </a:rPr>
              <a:t>)</a:t>
            </a:r>
            <a:endParaRPr lang="pt-BR" dirty="0">
              <a:solidFill>
                <a:schemeClr val="bg1"/>
              </a:solidFill>
              <a:latin typeface="Arial" panose="020B0604020202020204" pitchFamily="34" charset="0"/>
              <a:cs typeface="Arial" panose="020B0604020202020204" pitchFamily="34" charset="0"/>
            </a:endParaRPr>
          </a:p>
          <a:p>
            <a:pPr algn="ctr"/>
            <a:endParaRPr lang="pt-BR" dirty="0">
              <a:solidFill>
                <a:schemeClr val="bg1"/>
              </a:solidFill>
              <a:latin typeface="Arial" panose="020B0604020202020204" pitchFamily="34" charset="0"/>
              <a:cs typeface="Arial" panose="020B0604020202020204" pitchFamily="34" charset="0"/>
            </a:endParaRPr>
          </a:p>
          <a:p>
            <a:pPr algn="ctr"/>
            <a:endParaRPr lang="pt-BR" dirty="0">
              <a:solidFill>
                <a:schemeClr val="bg1"/>
              </a:solidFill>
              <a:latin typeface="Arial" panose="020B0604020202020204" pitchFamily="34" charset="0"/>
              <a:cs typeface="Arial" panose="020B0604020202020204" pitchFamily="34" charset="0"/>
            </a:endParaRPr>
          </a:p>
          <a:p>
            <a:pPr algn="ct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714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F6318-C9BA-0E40-0562-41C373255CB2}"/>
              </a:ext>
            </a:extLst>
          </p:cNvPr>
          <p:cNvSpPr/>
          <p:nvPr/>
        </p:nvSpPr>
        <p:spPr>
          <a:xfrm>
            <a:off x="946150" y="169311"/>
            <a:ext cx="3911103" cy="220639"/>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 name="TextBox 6"/>
          <p:cNvSpPr txBox="1"/>
          <p:nvPr/>
        </p:nvSpPr>
        <p:spPr>
          <a:xfrm>
            <a:off x="2345950" y="3159457"/>
            <a:ext cx="1607476"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36000" rIns="36000" rtlCol="0">
            <a:spAutoFit/>
          </a:bodyPr>
          <a:lstStyle/>
          <a:p>
            <a:pPr algn="ctr"/>
            <a:r>
              <a:rPr lang="en-GB" b="1" dirty="0">
                <a:solidFill>
                  <a:schemeClr val="bg1"/>
                </a:solidFill>
              </a:rPr>
              <a:t>Delivery entity</a:t>
            </a:r>
          </a:p>
          <a:p>
            <a:pPr algn="ctr"/>
            <a:r>
              <a:rPr lang="en-GB" b="1" dirty="0">
                <a:solidFill>
                  <a:schemeClr val="bg1"/>
                </a:solidFill>
              </a:rPr>
              <a:t>(capabilities organisation, leadership, …)</a:t>
            </a:r>
          </a:p>
        </p:txBody>
      </p:sp>
      <p:sp>
        <p:nvSpPr>
          <p:cNvPr id="8" name="TextBox 7"/>
          <p:cNvSpPr txBox="1"/>
          <p:nvPr/>
        </p:nvSpPr>
        <p:spPr>
          <a:xfrm>
            <a:off x="3851965" y="5041540"/>
            <a:ext cx="1005288" cy="461665"/>
          </a:xfrm>
          <a:prstGeom prst="rect">
            <a:avLst/>
          </a:prstGeom>
          <a:noFill/>
        </p:spPr>
        <p:txBody>
          <a:bodyPr wrap="square" rtlCol="0">
            <a:spAutoFit/>
          </a:bodyPr>
          <a:lstStyle/>
          <a:p>
            <a:pPr algn="ctr"/>
            <a:r>
              <a:rPr lang="en-GB" sz="1200" dirty="0">
                <a:solidFill>
                  <a:schemeClr val="bg1"/>
                </a:solidFill>
              </a:rPr>
              <a:t>Iteration of solutions</a:t>
            </a:r>
          </a:p>
        </p:txBody>
      </p:sp>
      <p:sp>
        <p:nvSpPr>
          <p:cNvPr id="12" name="Rectangle 11"/>
          <p:cNvSpPr/>
          <p:nvPr/>
        </p:nvSpPr>
        <p:spPr>
          <a:xfrm>
            <a:off x="6842004" y="5925291"/>
            <a:ext cx="3254617" cy="8035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Repository of post  contract procurement failures from all projects</a:t>
            </a:r>
          </a:p>
        </p:txBody>
      </p:sp>
      <p:sp>
        <p:nvSpPr>
          <p:cNvPr id="29" name="TextBox 28"/>
          <p:cNvSpPr txBox="1"/>
          <p:nvPr/>
        </p:nvSpPr>
        <p:spPr>
          <a:xfrm>
            <a:off x="6961239" y="1159963"/>
            <a:ext cx="3556089"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dirty="0">
                <a:solidFill>
                  <a:schemeClr val="tx1"/>
                </a:solidFill>
              </a:rPr>
              <a:t>Market structure - capabilities data</a:t>
            </a:r>
          </a:p>
          <a:p>
            <a:pPr algn="ctr"/>
            <a:r>
              <a:rPr lang="en-GB" dirty="0">
                <a:solidFill>
                  <a:schemeClr val="tx1"/>
                </a:solidFill>
              </a:rPr>
              <a:t>(competition issues at what activity)</a:t>
            </a:r>
          </a:p>
        </p:txBody>
      </p:sp>
      <p:cxnSp>
        <p:nvCxnSpPr>
          <p:cNvPr id="31" name="Elbow Connector 30"/>
          <p:cNvCxnSpPr>
            <a:cxnSpLocks/>
          </p:cNvCxnSpPr>
          <p:nvPr/>
        </p:nvCxnSpPr>
        <p:spPr>
          <a:xfrm rot="5400000">
            <a:off x="8520754" y="3240859"/>
            <a:ext cx="528209" cy="74376"/>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71253"/>
            <a:ext cx="11353800" cy="785132"/>
          </a:xfrm>
        </p:spPr>
        <p:txBody>
          <a:bodyPr>
            <a:noAutofit/>
          </a:bodyPr>
          <a:lstStyle/>
          <a:p>
            <a:r>
              <a:rPr lang="en-GB" sz="3200" b="1" dirty="0">
                <a:solidFill>
                  <a:schemeClr val="tx1">
                    <a:lumMod val="65000"/>
                    <a:lumOff val="35000"/>
                  </a:schemeClr>
                </a:solidFill>
              </a:rPr>
              <a:t>Towards a holistic risk management framework – going beyond STEPS</a:t>
            </a:r>
          </a:p>
        </p:txBody>
      </p:sp>
      <p:sp>
        <p:nvSpPr>
          <p:cNvPr id="51" name="TextBox 50"/>
          <p:cNvSpPr txBox="1"/>
          <p:nvPr/>
        </p:nvSpPr>
        <p:spPr>
          <a:xfrm>
            <a:off x="7425844" y="4989731"/>
            <a:ext cx="2352282" cy="584775"/>
          </a:xfrm>
          <a:prstGeom prst="rect">
            <a:avLst/>
          </a:prstGeom>
          <a:noFill/>
        </p:spPr>
        <p:txBody>
          <a:bodyPr wrap="square" rtlCol="0">
            <a:spAutoFit/>
          </a:bodyPr>
          <a:lstStyle/>
          <a:p>
            <a:r>
              <a:rPr lang="en-GB" sz="1600" dirty="0">
                <a:solidFill>
                  <a:schemeClr val="tx1">
                    <a:lumMod val="65000"/>
                    <a:lumOff val="35000"/>
                  </a:schemeClr>
                </a:solidFill>
              </a:rPr>
              <a:t>Using AI to predict procurement failures…</a:t>
            </a:r>
          </a:p>
        </p:txBody>
      </p:sp>
      <p:cxnSp>
        <p:nvCxnSpPr>
          <p:cNvPr id="36" name="Elbow Connector 35"/>
          <p:cNvCxnSpPr>
            <a:stCxn id="51" idx="2"/>
            <a:endCxn id="12" idx="0"/>
          </p:cNvCxnSpPr>
          <p:nvPr/>
        </p:nvCxnSpPr>
        <p:spPr>
          <a:xfrm rot="5400000">
            <a:off x="8360257" y="5683562"/>
            <a:ext cx="350785" cy="13267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p:cNvCxnSpPr>
          <p:nvPr/>
        </p:nvCxnSpPr>
        <p:spPr>
          <a:xfrm rot="5400000">
            <a:off x="8446701" y="4686373"/>
            <a:ext cx="456254" cy="145685"/>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543165" y="2552278"/>
            <a:ext cx="2352282" cy="584775"/>
          </a:xfrm>
          <a:prstGeom prst="rect">
            <a:avLst/>
          </a:prstGeom>
          <a:noFill/>
        </p:spPr>
        <p:txBody>
          <a:bodyPr wrap="square" rtlCol="0">
            <a:spAutoFit/>
          </a:bodyPr>
          <a:lstStyle/>
          <a:p>
            <a:r>
              <a:rPr lang="en-GB" sz="1600" dirty="0">
                <a:solidFill>
                  <a:schemeClr val="tx1">
                    <a:lumMod val="65000"/>
                    <a:lumOff val="35000"/>
                  </a:schemeClr>
                </a:solidFill>
              </a:rPr>
              <a:t>Category managers checking supply chain</a:t>
            </a:r>
          </a:p>
        </p:txBody>
      </p:sp>
      <p:cxnSp>
        <p:nvCxnSpPr>
          <p:cNvPr id="54" name="Elbow Connector 53"/>
          <p:cNvCxnSpPr>
            <a:cxnSpLocks/>
            <a:stCxn id="29" idx="2"/>
            <a:endCxn id="50" idx="0"/>
          </p:cNvCxnSpPr>
          <p:nvPr/>
        </p:nvCxnSpPr>
        <p:spPr>
          <a:xfrm rot="5400000">
            <a:off x="8356303" y="2169297"/>
            <a:ext cx="745984" cy="19978"/>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4657606" y="3372533"/>
            <a:ext cx="5151960" cy="1280159"/>
            <a:chOff x="4213060" y="3348990"/>
            <a:chExt cx="5136679" cy="1280159"/>
          </a:xfrm>
        </p:grpSpPr>
        <p:sp>
          <p:nvSpPr>
            <p:cNvPr id="4" name="Rectangle 3"/>
            <p:cNvSpPr/>
            <p:nvPr/>
          </p:nvSpPr>
          <p:spPr>
            <a:xfrm>
              <a:off x="7369080" y="3518609"/>
              <a:ext cx="1843824" cy="98893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solidFill>
                    <a:schemeClr val="bg1"/>
                  </a:solidFill>
                </a:rPr>
                <a:t>STEPS</a:t>
              </a:r>
            </a:p>
            <a:p>
              <a:pPr algn="ctr"/>
              <a:r>
                <a:rPr lang="en-GB" dirty="0">
                  <a:solidFill>
                    <a:schemeClr val="bg1"/>
                  </a:solidFill>
                </a:rPr>
                <a:t>(the commercial implications)</a:t>
              </a:r>
            </a:p>
          </p:txBody>
        </p:sp>
        <p:sp>
          <p:nvSpPr>
            <p:cNvPr id="9" name="Rectangle 8"/>
            <p:cNvSpPr/>
            <p:nvPr/>
          </p:nvSpPr>
          <p:spPr>
            <a:xfrm>
              <a:off x="4281950" y="3471833"/>
              <a:ext cx="2329598" cy="10344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chemeClr val="tx1">
                      <a:lumMod val="65000"/>
                      <a:lumOff val="35000"/>
                    </a:schemeClr>
                  </a:solidFill>
                </a:rPr>
                <a:t>Standard Initial detailed risk analysis</a:t>
              </a:r>
              <a:br>
                <a:rPr lang="en-GB" dirty="0">
                  <a:solidFill>
                    <a:schemeClr val="tx1">
                      <a:lumMod val="65000"/>
                      <a:lumOff val="35000"/>
                    </a:schemeClr>
                  </a:solidFill>
                </a:rPr>
              </a:br>
              <a:r>
                <a:rPr lang="en-GB" dirty="0">
                  <a:solidFill>
                    <a:schemeClr val="tx1">
                      <a:lumMod val="65000"/>
                      <a:lumOff val="35000"/>
                    </a:schemeClr>
                  </a:solidFill>
                </a:rPr>
                <a:t>(the tech. reasons) </a:t>
              </a:r>
            </a:p>
          </p:txBody>
        </p:sp>
        <p:sp>
          <p:nvSpPr>
            <p:cNvPr id="92" name="Left-Right Arrow 91"/>
            <p:cNvSpPr/>
            <p:nvPr/>
          </p:nvSpPr>
          <p:spPr>
            <a:xfrm>
              <a:off x="6714199" y="3772204"/>
              <a:ext cx="578674" cy="4957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p:cNvSpPr/>
            <p:nvPr/>
          </p:nvSpPr>
          <p:spPr>
            <a:xfrm>
              <a:off x="4213060" y="3348990"/>
              <a:ext cx="5136679" cy="128015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Left-Right Arrow 93"/>
          <p:cNvSpPr/>
          <p:nvPr/>
        </p:nvSpPr>
        <p:spPr>
          <a:xfrm>
            <a:off x="9881394" y="3768278"/>
            <a:ext cx="635934" cy="4957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10582246" y="3501587"/>
            <a:ext cx="1493051" cy="1034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tx1">
                    <a:lumMod val="65000"/>
                    <a:lumOff val="35000"/>
                  </a:schemeClr>
                </a:solidFill>
              </a:rPr>
              <a:t>Execution of procurement strategy</a:t>
            </a:r>
          </a:p>
        </p:txBody>
      </p:sp>
      <p:sp>
        <p:nvSpPr>
          <p:cNvPr id="111" name="Left-Right Arrow 110"/>
          <p:cNvSpPr/>
          <p:nvPr/>
        </p:nvSpPr>
        <p:spPr>
          <a:xfrm>
            <a:off x="4030391" y="3821282"/>
            <a:ext cx="561981" cy="4306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0" y="1213450"/>
            <a:ext cx="3660228" cy="156966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b="1" dirty="0">
                <a:solidFill>
                  <a:schemeClr val="tx1">
                    <a:lumMod val="65000"/>
                    <a:lumOff val="35000"/>
                  </a:schemeClr>
                </a:solidFill>
              </a:rPr>
              <a:t>Which is the right option and stakeholder management issues</a:t>
            </a:r>
          </a:p>
          <a:p>
            <a:pPr algn="ctr"/>
            <a:r>
              <a:rPr lang="en-GB" sz="1400" dirty="0">
                <a:solidFill>
                  <a:schemeClr val="tx1">
                    <a:lumMod val="65000"/>
                    <a:lumOff val="35000"/>
                  </a:schemeClr>
                </a:solidFill>
              </a:rPr>
              <a:t>Unhappy stakeholders can force changes to the project scope later=&gt; causes problems in execution</a:t>
            </a:r>
          </a:p>
          <a:p>
            <a:pPr algn="ctr"/>
            <a:endParaRPr lang="en-GB" dirty="0">
              <a:solidFill>
                <a:schemeClr val="tx1">
                  <a:lumMod val="65000"/>
                  <a:lumOff val="35000"/>
                </a:schemeClr>
              </a:solidFill>
            </a:endParaRPr>
          </a:p>
        </p:txBody>
      </p:sp>
      <p:sp>
        <p:nvSpPr>
          <p:cNvPr id="3" name="Slide Number Placeholder 2"/>
          <p:cNvSpPr>
            <a:spLocks noGrp="1"/>
          </p:cNvSpPr>
          <p:nvPr>
            <p:ph type="sldNum" sz="quarter" idx="12"/>
          </p:nvPr>
        </p:nvSpPr>
        <p:spPr/>
        <p:txBody>
          <a:bodyPr/>
          <a:lstStyle/>
          <a:p>
            <a:fld id="{A40327EB-5406-4B95-B87E-523326F190D5}" type="slidenum">
              <a:rPr lang="en-US" smtClean="0"/>
              <a:pPr/>
              <a:t>29</a:t>
            </a:fld>
            <a:endParaRPr lang="en-US" dirty="0"/>
          </a:p>
        </p:txBody>
      </p:sp>
      <p:sp>
        <p:nvSpPr>
          <p:cNvPr id="13" name="TextBox 12">
            <a:extLst>
              <a:ext uri="{FF2B5EF4-FFF2-40B4-BE49-F238E27FC236}">
                <a16:creationId xmlns:a16="http://schemas.microsoft.com/office/drawing/2014/main" id="{4DD9BB58-8D89-F29B-7244-C76E5E7ADE14}"/>
              </a:ext>
            </a:extLst>
          </p:cNvPr>
          <p:cNvSpPr txBox="1"/>
          <p:nvPr/>
        </p:nvSpPr>
        <p:spPr>
          <a:xfrm>
            <a:off x="122288" y="3439903"/>
            <a:ext cx="1502352"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b="1" dirty="0">
                <a:solidFill>
                  <a:schemeClr val="bg1"/>
                </a:solidFill>
              </a:rPr>
              <a:t>Planning/ appraisal and value distribution</a:t>
            </a:r>
          </a:p>
        </p:txBody>
      </p:sp>
      <p:sp>
        <p:nvSpPr>
          <p:cNvPr id="22" name="Left-Right Arrow 110">
            <a:extLst>
              <a:ext uri="{FF2B5EF4-FFF2-40B4-BE49-F238E27FC236}">
                <a16:creationId xmlns:a16="http://schemas.microsoft.com/office/drawing/2014/main" id="{BADE6F1C-8EC2-E2F2-9420-76A63F4383B3}"/>
              </a:ext>
            </a:extLst>
          </p:cNvPr>
          <p:cNvSpPr/>
          <p:nvPr/>
        </p:nvSpPr>
        <p:spPr>
          <a:xfrm>
            <a:off x="1718735" y="3821282"/>
            <a:ext cx="561981" cy="4306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C63A06B0-77EA-4D5D-FA2A-30BC89F6315F}"/>
              </a:ext>
            </a:extLst>
          </p:cNvPr>
          <p:cNvCxnSpPr/>
          <p:nvPr/>
        </p:nvCxnSpPr>
        <p:spPr>
          <a:xfrm flipH="1">
            <a:off x="780836" y="2552277"/>
            <a:ext cx="493160" cy="230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A149A0-04AB-B8FC-DD04-7EA3643C0AA6}"/>
              </a:ext>
            </a:extLst>
          </p:cNvPr>
          <p:cNvCxnSpPr>
            <a:cxnSpLocks/>
          </p:cNvCxnSpPr>
          <p:nvPr/>
        </p:nvCxnSpPr>
        <p:spPr>
          <a:xfrm>
            <a:off x="2178121" y="2552277"/>
            <a:ext cx="482886" cy="2703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97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13162" y="359231"/>
            <a:ext cx="7556867" cy="3592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7" r="387"/>
          <a:stretch/>
        </p:blipFill>
        <p:spPr>
          <a:xfrm>
            <a:off x="290227" y="943716"/>
            <a:ext cx="4351594" cy="5843032"/>
          </a:xfrm>
          <a:prstGeom prst="rect">
            <a:avLst/>
          </a:prstGeom>
          <a:ln>
            <a:solidFill>
              <a:schemeClr val="tx1"/>
            </a:solidFill>
          </a:ln>
        </p:spPr>
      </p:pic>
      <p:sp>
        <p:nvSpPr>
          <p:cNvPr id="11" name="Rectangle 10"/>
          <p:cNvSpPr/>
          <p:nvPr/>
        </p:nvSpPr>
        <p:spPr>
          <a:xfrm>
            <a:off x="4975987" y="1193157"/>
            <a:ext cx="6803775" cy="5216813"/>
          </a:xfrm>
          <a:prstGeom prst="rect">
            <a:avLst/>
          </a:prstGeom>
        </p:spPr>
        <p:txBody>
          <a:bodyPr wrap="square">
            <a:spAutoFit/>
          </a:bodyPr>
          <a:lstStyle/>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A key weakness identified in Chile’s governance framework is the lack of </a:t>
            </a:r>
            <a:r>
              <a:rPr lang="en-US" sz="2400" b="1" dirty="0">
                <a:latin typeface="Arial Narrow" panose="020B0606020202030204" pitchFamily="34" charset="0"/>
              </a:rPr>
              <a:t>medium- to long-term infrastructure planning</a:t>
            </a:r>
            <a:r>
              <a:rPr lang="en-US" sz="2400" dirty="0">
                <a:latin typeface="Arial Narrow" panose="020B0606020202030204" pitchFamily="34" charset="0"/>
              </a:rPr>
              <a:t>, particularly in the central government.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The project evaluation and </a:t>
            </a:r>
            <a:r>
              <a:rPr lang="en-US" sz="2400" dirty="0" err="1">
                <a:latin typeface="Arial Narrow" panose="020B0606020202030204" pitchFamily="34" charset="0"/>
              </a:rPr>
              <a:t>prioritisation</a:t>
            </a:r>
            <a:r>
              <a:rPr lang="en-US" sz="2400" dirty="0">
                <a:latin typeface="Arial Narrow" panose="020B0606020202030204" pitchFamily="34" charset="0"/>
              </a:rPr>
              <a:t> system will need to accommodate </a:t>
            </a:r>
            <a:r>
              <a:rPr lang="en-US" sz="2400" b="1" dirty="0">
                <a:latin typeface="Arial Narrow" panose="020B0606020202030204" pitchFamily="34" charset="0"/>
              </a:rPr>
              <a:t>transversal issues and multiple policy goals</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Chile’s central government is </a:t>
            </a:r>
            <a:r>
              <a:rPr lang="en-US" sz="2400" dirty="0" err="1">
                <a:latin typeface="Arial Narrow" panose="020B0606020202030204" pitchFamily="34" charset="0"/>
              </a:rPr>
              <a:t>characterised</a:t>
            </a:r>
            <a:r>
              <a:rPr lang="en-US" sz="2400" dirty="0">
                <a:latin typeface="Arial Narrow" panose="020B0606020202030204" pitchFamily="34" charset="0"/>
              </a:rPr>
              <a:t> by a high degree of </a:t>
            </a:r>
            <a:r>
              <a:rPr lang="en-US" sz="2400" b="1" dirty="0" err="1">
                <a:latin typeface="Arial Narrow" panose="020B0606020202030204" pitchFamily="34" charset="0"/>
              </a:rPr>
              <a:t>compartmentalisation</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To ensure value for money, infrastructure planners need to adopt a </a:t>
            </a:r>
            <a:r>
              <a:rPr lang="en-US" sz="2400" b="1" dirty="0">
                <a:latin typeface="Arial Narrow" panose="020B0606020202030204" pitchFamily="34" charset="0"/>
              </a:rPr>
              <a:t>whole-of-life approach </a:t>
            </a:r>
            <a:r>
              <a:rPr lang="en-US" sz="2400" dirty="0">
                <a:latin typeface="Arial Narrow" panose="020B0606020202030204" pitchFamily="34" charset="0"/>
              </a:rPr>
              <a:t>with sufficient capacities at each stage of the project life cycle.</a:t>
            </a:r>
          </a:p>
        </p:txBody>
      </p:sp>
      <p:sp>
        <p:nvSpPr>
          <p:cNvPr id="10" name="Title 2"/>
          <p:cNvSpPr txBox="1">
            <a:spLocks/>
          </p:cNvSpPr>
          <p:nvPr/>
        </p:nvSpPr>
        <p:spPr bwMode="auto">
          <a:xfrm>
            <a:off x="659534" y="78698"/>
            <a:ext cx="1035630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2017 OECD Infrastructure Governance Review of Chile</a:t>
            </a:r>
          </a:p>
        </p:txBody>
      </p:sp>
    </p:spTree>
    <p:extLst>
      <p:ext uri="{BB962C8B-B14F-4D97-AF65-F5344CB8AC3E}">
        <p14:creationId xmlns:p14="http://schemas.microsoft.com/office/powerpoint/2010/main" val="236124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99C7A2-EFF1-8789-57CE-E57A1D5500C1}"/>
              </a:ext>
            </a:extLst>
          </p:cNvPr>
          <p:cNvSpPr/>
          <p:nvPr/>
        </p:nvSpPr>
        <p:spPr>
          <a:xfrm>
            <a:off x="646574" y="127054"/>
            <a:ext cx="5000464" cy="268361"/>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 name="Slide Number Placeholder 2"/>
          <p:cNvSpPr>
            <a:spLocks noGrp="1"/>
          </p:cNvSpPr>
          <p:nvPr>
            <p:ph type="sldNum" sz="quarter" idx="4294967295"/>
          </p:nvPr>
        </p:nvSpPr>
        <p:spPr/>
        <p:txBody>
          <a:bodyPr/>
          <a:lstStyle/>
          <a:p>
            <a:fld id="{C0DE68E3-53E7-459D-804F-F5354EBAED4E}" type="slidenum">
              <a:rPr lang="en-GB" smtClean="0">
                <a:solidFill>
                  <a:prstClr val="white"/>
                </a:solidFill>
              </a:rPr>
              <a:pPr/>
              <a:t>30</a:t>
            </a:fld>
            <a:endParaRPr lang="en-GB">
              <a:solidFill>
                <a:prstClr val="white"/>
              </a:solidFill>
            </a:endParaRPr>
          </a:p>
        </p:txBody>
      </p:sp>
      <p:sp>
        <p:nvSpPr>
          <p:cNvPr id="4" name="Title 3"/>
          <p:cNvSpPr>
            <a:spLocks noGrp="1"/>
          </p:cNvSpPr>
          <p:nvPr>
            <p:ph type="title"/>
          </p:nvPr>
        </p:nvSpPr>
        <p:spPr>
          <a:xfrm>
            <a:off x="3337973" y="1160748"/>
            <a:ext cx="6048000" cy="766800"/>
          </a:xfrm>
        </p:spPr>
        <p:txBody>
          <a:bodyPr/>
          <a:lstStyle/>
          <a:p>
            <a:br>
              <a:rPr lang="en-GB" sz="1950" dirty="0">
                <a:solidFill>
                  <a:schemeClr val="tx2"/>
                </a:solidFill>
              </a:rPr>
            </a:br>
            <a:endParaRPr lang="en-GB" sz="1950" dirty="0">
              <a:solidFill>
                <a:schemeClr val="tx2"/>
              </a:solidFill>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l="2015" t="7261" r="2338" b="2985"/>
          <a:stretch/>
        </p:blipFill>
        <p:spPr bwMode="auto">
          <a:xfrm>
            <a:off x="294722" y="1817074"/>
            <a:ext cx="6047999" cy="4887501"/>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2602" t="9278" r="2194" b="2680"/>
          <a:stretch/>
        </p:blipFill>
        <p:spPr bwMode="auto">
          <a:xfrm>
            <a:off x="6467469" y="2184151"/>
            <a:ext cx="5429809" cy="4508346"/>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7758188" y="2156308"/>
            <a:ext cx="988841" cy="300082"/>
          </a:xfrm>
          <a:prstGeom prst="rect">
            <a:avLst/>
          </a:prstGeom>
        </p:spPr>
        <p:txBody>
          <a:bodyPr wrap="square">
            <a:spAutoFit/>
          </a:bodyPr>
          <a:lstStyle/>
          <a:p>
            <a:r>
              <a:rPr lang="en-GB" sz="1350" dirty="0">
                <a:solidFill>
                  <a:schemeClr val="tx2">
                    <a:lumMod val="75000"/>
                  </a:schemeClr>
                </a:solidFill>
                <a:latin typeface="Calibri" panose="020F0502020204030204" pitchFamily="34" charset="0"/>
                <a:ea typeface="Batang"/>
                <a:cs typeface="Calibri" panose="020F0502020204030204" pitchFamily="34" charset="0"/>
              </a:rPr>
              <a:t>TIPs</a:t>
            </a:r>
          </a:p>
        </p:txBody>
      </p:sp>
      <p:sp>
        <p:nvSpPr>
          <p:cNvPr id="9" name="Rectangle 8"/>
          <p:cNvSpPr/>
          <p:nvPr/>
        </p:nvSpPr>
        <p:spPr>
          <a:xfrm>
            <a:off x="3675137" y="2148982"/>
            <a:ext cx="988841" cy="300082"/>
          </a:xfrm>
          <a:prstGeom prst="rect">
            <a:avLst/>
          </a:prstGeom>
        </p:spPr>
        <p:txBody>
          <a:bodyPr wrap="square">
            <a:spAutoFit/>
          </a:bodyPr>
          <a:lstStyle/>
          <a:p>
            <a:r>
              <a:rPr lang="en-GB" sz="1350" dirty="0">
                <a:solidFill>
                  <a:schemeClr val="tx2">
                    <a:lumMod val="75000"/>
                  </a:schemeClr>
                </a:solidFill>
                <a:latin typeface="Calibri" panose="020F0502020204030204" pitchFamily="34" charset="0"/>
                <a:ea typeface="Batang"/>
                <a:cs typeface="Calibri" panose="020F0502020204030204" pitchFamily="34" charset="0"/>
              </a:rPr>
              <a:t>PPPs</a:t>
            </a:r>
          </a:p>
        </p:txBody>
      </p:sp>
      <p:sp>
        <p:nvSpPr>
          <p:cNvPr id="10" name="Rectangle 9"/>
          <p:cNvSpPr/>
          <p:nvPr/>
        </p:nvSpPr>
        <p:spPr>
          <a:xfrm>
            <a:off x="2723445" y="1157440"/>
            <a:ext cx="7363300" cy="584775"/>
          </a:xfrm>
          <a:prstGeom prst="rect">
            <a:avLst/>
          </a:prstGeom>
        </p:spPr>
        <p:txBody>
          <a:bodyPr wrap="square">
            <a:spAutoFit/>
          </a:bodyPr>
          <a:lstStyle/>
          <a:p>
            <a:r>
              <a:rPr lang="en-GB" sz="1600" dirty="0">
                <a:solidFill>
                  <a:schemeClr val="tx2">
                    <a:lumMod val="75000"/>
                  </a:schemeClr>
                </a:solidFill>
                <a:latin typeface="Calibri" panose="020F0502020204030204" pitchFamily="34" charset="0"/>
                <a:ea typeface="Batang"/>
                <a:cs typeface="Calibri" panose="020F0502020204030204" pitchFamily="34" charset="0"/>
              </a:rPr>
              <a:t>Formal process/legal requirement to demonstrate value for money in infrastructure projects</a:t>
            </a:r>
          </a:p>
        </p:txBody>
      </p:sp>
      <p:sp>
        <p:nvSpPr>
          <p:cNvPr id="11" name="Title 3"/>
          <p:cNvSpPr txBox="1">
            <a:spLocks/>
          </p:cNvSpPr>
          <p:nvPr/>
        </p:nvSpPr>
        <p:spPr>
          <a:xfrm>
            <a:off x="604619" y="225505"/>
            <a:ext cx="11498891" cy="452054"/>
          </a:xfrm>
          <a:prstGeom prst="rect">
            <a:avLst/>
          </a:prstGeom>
        </p:spPr>
        <p:txBody>
          <a:bodyPr vert="horz" lIns="68580" tIns="34290" rIns="68580" bIns="34290" rtlCol="0" anchor="ct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r>
              <a:rPr lang="en-GB" sz="3200" b="1" dirty="0" err="1">
                <a:solidFill>
                  <a:srgbClr val="0B1E2D"/>
                </a:solidFill>
                <a:latin typeface="Arial Narrow" panose="020B0606020202030204" pitchFamily="34" charset="0"/>
                <a:ea typeface="+mn-ea"/>
                <a:cs typeface="+mn-cs"/>
              </a:rPr>
              <a:t>VfM</a:t>
            </a:r>
            <a:r>
              <a:rPr lang="en-GB" sz="3200" b="1" dirty="0">
                <a:solidFill>
                  <a:srgbClr val="0B1E2D"/>
                </a:solidFill>
                <a:latin typeface="Arial Narrow" panose="020B0606020202030204" pitchFamily="34" charset="0"/>
                <a:ea typeface="+mn-ea"/>
                <a:cs typeface="+mn-cs"/>
              </a:rPr>
              <a:t> process more likely for PPP relative to traditional infrastructure projects</a:t>
            </a:r>
          </a:p>
        </p:txBody>
      </p:sp>
    </p:spTree>
    <p:extLst>
      <p:ext uri="{BB962C8B-B14F-4D97-AF65-F5344CB8AC3E}">
        <p14:creationId xmlns:p14="http://schemas.microsoft.com/office/powerpoint/2010/main" val="2024438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83614" y="227122"/>
            <a:ext cx="1299600" cy="161389"/>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31</a:t>
            </a:fld>
            <a:endParaRPr lang="en-GB" dirty="0"/>
          </a:p>
        </p:txBody>
      </p:sp>
      <p:sp>
        <p:nvSpPr>
          <p:cNvPr id="10" name="Title 2"/>
          <p:cNvSpPr txBox="1">
            <a:spLocks/>
          </p:cNvSpPr>
          <p:nvPr/>
        </p:nvSpPr>
        <p:spPr bwMode="auto">
          <a:xfrm>
            <a:off x="659534" y="101229"/>
            <a:ext cx="1159580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 would benefit from a life cycle approach to project appraisal and selection </a:t>
            </a:r>
          </a:p>
        </p:txBody>
      </p:sp>
      <p:sp>
        <p:nvSpPr>
          <p:cNvPr id="11" name="TextBox 10"/>
          <p:cNvSpPr txBox="1"/>
          <p:nvPr/>
        </p:nvSpPr>
        <p:spPr>
          <a:xfrm>
            <a:off x="89065" y="6494147"/>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8" name="Picture 7">
            <a:extLst>
              <a:ext uri="{FF2B5EF4-FFF2-40B4-BE49-F238E27FC236}">
                <a16:creationId xmlns:a16="http://schemas.microsoft.com/office/drawing/2014/main" id="{5618FB9E-0CDC-7C60-D1B7-29BD84D569BC}"/>
              </a:ext>
            </a:extLst>
          </p:cNvPr>
          <p:cNvPicPr>
            <a:picLocks noChangeAspect="1"/>
          </p:cNvPicPr>
          <p:nvPr/>
        </p:nvPicPr>
        <p:blipFill>
          <a:blip r:embed="rId3"/>
          <a:stretch>
            <a:fillRect/>
          </a:stretch>
        </p:blipFill>
        <p:spPr>
          <a:xfrm>
            <a:off x="1789129" y="1676857"/>
            <a:ext cx="8089249" cy="4967012"/>
          </a:xfrm>
          <a:prstGeom prst="rect">
            <a:avLst/>
          </a:prstGeom>
        </p:spPr>
      </p:pic>
      <p:sp>
        <p:nvSpPr>
          <p:cNvPr id="3" name="Oval 2">
            <a:extLst>
              <a:ext uri="{FF2B5EF4-FFF2-40B4-BE49-F238E27FC236}">
                <a16:creationId xmlns:a16="http://schemas.microsoft.com/office/drawing/2014/main" id="{D3577893-EE31-FF71-D854-F5924A4DB5F6}"/>
              </a:ext>
            </a:extLst>
          </p:cNvPr>
          <p:cNvSpPr/>
          <p:nvPr/>
        </p:nvSpPr>
        <p:spPr>
          <a:xfrm>
            <a:off x="2783054" y="5458964"/>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011A6AE3-E33F-B2AA-FC00-0C8FDEE43472}"/>
              </a:ext>
            </a:extLst>
          </p:cNvPr>
          <p:cNvSpPr/>
          <p:nvPr/>
        </p:nvSpPr>
        <p:spPr>
          <a:xfrm>
            <a:off x="4016675" y="5458963"/>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F84176D7-EFB2-43CC-1BBA-FF8856A684A4}"/>
              </a:ext>
            </a:extLst>
          </p:cNvPr>
          <p:cNvSpPr/>
          <p:nvPr/>
        </p:nvSpPr>
        <p:spPr>
          <a:xfrm>
            <a:off x="5258329" y="5589453"/>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D13A0C90-90D8-56DF-E7D1-61E4CD5B7C4B}"/>
              </a:ext>
            </a:extLst>
          </p:cNvPr>
          <p:cNvSpPr txBox="1"/>
          <p:nvPr/>
        </p:nvSpPr>
        <p:spPr>
          <a:xfrm>
            <a:off x="2225407" y="1126762"/>
            <a:ext cx="7502486" cy="400110"/>
          </a:xfrm>
          <a:prstGeom prst="rect">
            <a:avLst/>
          </a:prstGeom>
          <a:noFill/>
        </p:spPr>
        <p:txBody>
          <a:bodyPr wrap="square" rtlCol="0">
            <a:spAutoFit/>
          </a:bodyPr>
          <a:lstStyle/>
          <a:p>
            <a:pPr algn="ctr"/>
            <a:r>
              <a:rPr lang="en-GB" sz="2000" dirty="0">
                <a:latin typeface="Arial Narrow" panose="020B0606020202030204" pitchFamily="34" charset="0"/>
                <a:cs typeface="Arial" panose="020B0604020202020204" pitchFamily="34" charset="0"/>
              </a:rPr>
              <a:t>Costs estimated to assess affordability of new infrastructure projects, 2020</a:t>
            </a:r>
          </a:p>
        </p:txBody>
      </p:sp>
    </p:spTree>
    <p:extLst>
      <p:ext uri="{BB962C8B-B14F-4D97-AF65-F5344CB8AC3E}">
        <p14:creationId xmlns:p14="http://schemas.microsoft.com/office/powerpoint/2010/main" val="752457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25F4B-3FE0-1D60-B9E0-82AD9F1DF50B}"/>
              </a:ext>
            </a:extLst>
          </p:cNvPr>
          <p:cNvSpPr/>
          <p:nvPr/>
        </p:nvSpPr>
        <p:spPr>
          <a:xfrm>
            <a:off x="1625848" y="136525"/>
            <a:ext cx="3131503" cy="27124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9C093877-40FD-57E8-DE6B-ECB89CBA1B55}"/>
              </a:ext>
            </a:extLst>
          </p:cNvPr>
          <p:cNvSpPr>
            <a:spLocks noGrp="1"/>
          </p:cNvSpPr>
          <p:nvPr>
            <p:ph type="title"/>
          </p:nvPr>
        </p:nvSpPr>
        <p:spPr/>
        <p:txBody>
          <a:bodyPr>
            <a:normAutofit fontScale="90000"/>
          </a:bodyPr>
          <a:lstStyle/>
          <a:p>
            <a:r>
              <a:rPr lang="en-GB" sz="3200" b="1" dirty="0">
                <a:solidFill>
                  <a:schemeClr val="tx1">
                    <a:lumMod val="65000"/>
                    <a:lumOff val="35000"/>
                  </a:schemeClr>
                </a:solidFill>
              </a:rPr>
              <a:t>Are regulatory frameworks fit for purpose for timely and sustainable infrastructure delivery?</a:t>
            </a:r>
            <a:endParaRPr lang="en-US" sz="3200" b="1"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FEDA1B60-1C1E-12DE-F807-4EEC68C6B1EE}"/>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627F0358-5510-DC2B-674A-CCBA9DDCDDE4}"/>
              </a:ext>
            </a:extLst>
          </p:cNvPr>
          <p:cNvSpPr>
            <a:spLocks noGrp="1"/>
          </p:cNvSpPr>
          <p:nvPr>
            <p:ph type="sldNum" sz="quarter" idx="12"/>
          </p:nvPr>
        </p:nvSpPr>
        <p:spPr/>
        <p:txBody>
          <a:bodyPr/>
          <a:lstStyle/>
          <a:p>
            <a:fld id="{A36EBB71-1AEC-4D92-8A51-969FF0A7CB17}" type="slidenum">
              <a:rPr lang="en-GB" smtClean="0"/>
              <a:t>32</a:t>
            </a:fld>
            <a:endParaRPr lang="en-GB" dirty="0"/>
          </a:p>
        </p:txBody>
      </p:sp>
      <p:pic>
        <p:nvPicPr>
          <p:cNvPr id="7" name="Picture 6">
            <a:extLst>
              <a:ext uri="{FF2B5EF4-FFF2-40B4-BE49-F238E27FC236}">
                <a16:creationId xmlns:a16="http://schemas.microsoft.com/office/drawing/2014/main" id="{A0C51819-D470-6E1D-60A3-DD3E0FC69380}"/>
              </a:ext>
            </a:extLst>
          </p:cNvPr>
          <p:cNvPicPr>
            <a:picLocks noChangeAspect="1"/>
          </p:cNvPicPr>
          <p:nvPr/>
        </p:nvPicPr>
        <p:blipFill>
          <a:blip r:embed="rId3"/>
          <a:stretch>
            <a:fillRect/>
          </a:stretch>
        </p:blipFill>
        <p:spPr>
          <a:xfrm>
            <a:off x="371475" y="1052960"/>
            <a:ext cx="11156369" cy="4795389"/>
          </a:xfrm>
          <a:prstGeom prst="rect">
            <a:avLst/>
          </a:prstGeom>
        </p:spPr>
      </p:pic>
      <p:sp>
        <p:nvSpPr>
          <p:cNvPr id="8" name="Oval 7">
            <a:extLst>
              <a:ext uri="{FF2B5EF4-FFF2-40B4-BE49-F238E27FC236}">
                <a16:creationId xmlns:a16="http://schemas.microsoft.com/office/drawing/2014/main" id="{710D2980-6F56-7093-EF4D-87641CF9762D}"/>
              </a:ext>
            </a:extLst>
          </p:cNvPr>
          <p:cNvSpPr/>
          <p:nvPr/>
        </p:nvSpPr>
        <p:spPr>
          <a:xfrm>
            <a:off x="9572625" y="4633912"/>
            <a:ext cx="352425" cy="5238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B870A1-E767-1EDB-FA33-C1AFE772E56B}"/>
              </a:ext>
            </a:extLst>
          </p:cNvPr>
          <p:cNvSpPr txBox="1"/>
          <p:nvPr/>
        </p:nvSpPr>
        <p:spPr>
          <a:xfrm>
            <a:off x="3028950" y="1009651"/>
            <a:ext cx="552450" cy="38099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1101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31B0DA-749B-5CEE-6064-FED6E74D52FE}"/>
              </a:ext>
            </a:extLst>
          </p:cNvPr>
          <p:cNvSpPr/>
          <p:nvPr/>
        </p:nvSpPr>
        <p:spPr>
          <a:xfrm>
            <a:off x="2713295" y="566712"/>
            <a:ext cx="3382705" cy="27181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8F674501-1914-1D72-4397-E9874CABE0ED}"/>
              </a:ext>
            </a:extLst>
          </p:cNvPr>
          <p:cNvSpPr>
            <a:spLocks noGrp="1"/>
          </p:cNvSpPr>
          <p:nvPr>
            <p:ph type="title"/>
          </p:nvPr>
        </p:nvSpPr>
        <p:spPr/>
        <p:txBody>
          <a:bodyPr>
            <a:noAutofit/>
          </a:bodyPr>
          <a:lstStyle/>
          <a:p>
            <a:r>
              <a:rPr lang="en-GB" sz="3200" b="1" dirty="0">
                <a:solidFill>
                  <a:schemeClr val="tx1">
                    <a:lumMod val="65000"/>
                    <a:lumOff val="35000"/>
                  </a:schemeClr>
                </a:solidFill>
              </a:rPr>
              <a:t>Chile could strengthen its infrastructure integrity framework by adopting a risk-based approach</a:t>
            </a:r>
          </a:p>
        </p:txBody>
      </p:sp>
      <p:sp>
        <p:nvSpPr>
          <p:cNvPr id="5" name="Slide Number Placeholder 4">
            <a:extLst>
              <a:ext uri="{FF2B5EF4-FFF2-40B4-BE49-F238E27FC236}">
                <a16:creationId xmlns:a16="http://schemas.microsoft.com/office/drawing/2014/main" id="{5A4B217A-EDD0-D786-583D-5FF1EEC39421}"/>
              </a:ext>
            </a:extLst>
          </p:cNvPr>
          <p:cNvSpPr>
            <a:spLocks noGrp="1"/>
          </p:cNvSpPr>
          <p:nvPr>
            <p:ph type="sldNum" sz="quarter" idx="12"/>
          </p:nvPr>
        </p:nvSpPr>
        <p:spPr/>
        <p:txBody>
          <a:bodyPr/>
          <a:lstStyle/>
          <a:p>
            <a:fld id="{A36EBB71-1AEC-4D92-8A51-969FF0A7CB17}" type="slidenum">
              <a:rPr lang="en-GB" smtClean="0"/>
              <a:t>33</a:t>
            </a:fld>
            <a:endParaRPr lang="en-GB" dirty="0"/>
          </a:p>
        </p:txBody>
      </p:sp>
      <p:graphicFrame>
        <p:nvGraphicFramePr>
          <p:cNvPr id="6" name="Chart 5">
            <a:extLst>
              <a:ext uri="{FF2B5EF4-FFF2-40B4-BE49-F238E27FC236}">
                <a16:creationId xmlns:a16="http://schemas.microsoft.com/office/drawing/2014/main" id="{AF8FB31C-0E67-5F12-0433-195B1F6527CC}"/>
              </a:ext>
            </a:extLst>
          </p:cNvPr>
          <p:cNvGraphicFramePr>
            <a:graphicFrameLocks/>
          </p:cNvGraphicFramePr>
          <p:nvPr>
            <p:extLst>
              <p:ext uri="{D42A27DB-BD31-4B8C-83A1-F6EECF244321}">
                <p14:modId xmlns:p14="http://schemas.microsoft.com/office/powerpoint/2010/main" val="2849863626"/>
              </p:ext>
            </p:extLst>
          </p:nvPr>
        </p:nvGraphicFramePr>
        <p:xfrm>
          <a:off x="97972" y="1067128"/>
          <a:ext cx="11887200" cy="550784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D0DC01E-AB62-6D63-2814-5D497C764322}"/>
              </a:ext>
            </a:extLst>
          </p:cNvPr>
          <p:cNvSpPr txBox="1"/>
          <p:nvPr/>
        </p:nvSpPr>
        <p:spPr>
          <a:xfrm>
            <a:off x="4198195" y="2425881"/>
            <a:ext cx="4001608" cy="307777"/>
          </a:xfrm>
          <a:prstGeom prst="rect">
            <a:avLst/>
          </a:prstGeom>
          <a:noFill/>
        </p:spPr>
        <p:txBody>
          <a:bodyPr wrap="none" rtlCol="0">
            <a:spAutoFit/>
          </a:bodyPr>
          <a:lstStyle/>
          <a:p>
            <a:r>
              <a:rPr lang="en-GB" sz="1400" dirty="0"/>
              <a:t>Austria, Colombia, Italy, Korea, Portugal, Switzerland</a:t>
            </a:r>
          </a:p>
        </p:txBody>
      </p:sp>
      <p:sp>
        <p:nvSpPr>
          <p:cNvPr id="9" name="TextBox 8">
            <a:extLst>
              <a:ext uri="{FF2B5EF4-FFF2-40B4-BE49-F238E27FC236}">
                <a16:creationId xmlns:a16="http://schemas.microsoft.com/office/drawing/2014/main" id="{4B6F00C5-F62D-F0BF-64E3-75B2C666FFC1}"/>
              </a:ext>
            </a:extLst>
          </p:cNvPr>
          <p:cNvSpPr txBox="1"/>
          <p:nvPr/>
        </p:nvSpPr>
        <p:spPr>
          <a:xfrm>
            <a:off x="4165543" y="3236816"/>
            <a:ext cx="6096000" cy="307777"/>
          </a:xfrm>
          <a:prstGeom prst="rect">
            <a:avLst/>
          </a:prstGeom>
          <a:noFill/>
        </p:spPr>
        <p:txBody>
          <a:bodyPr wrap="square">
            <a:spAutoFit/>
          </a:bodyPr>
          <a:lstStyle/>
          <a:p>
            <a:r>
              <a:rPr lang="en-GB" sz="1400" dirty="0"/>
              <a:t>Finland, Ireland, Lithuania, Slovak Republic, Slovenia, Sweden</a:t>
            </a:r>
          </a:p>
        </p:txBody>
      </p:sp>
      <p:sp>
        <p:nvSpPr>
          <p:cNvPr id="11" name="TextBox 10">
            <a:extLst>
              <a:ext uri="{FF2B5EF4-FFF2-40B4-BE49-F238E27FC236}">
                <a16:creationId xmlns:a16="http://schemas.microsoft.com/office/drawing/2014/main" id="{C0EE6F28-EA1C-6C8E-64DA-23A362C574DA}"/>
              </a:ext>
            </a:extLst>
          </p:cNvPr>
          <p:cNvSpPr txBox="1"/>
          <p:nvPr/>
        </p:nvSpPr>
        <p:spPr>
          <a:xfrm>
            <a:off x="4154652" y="4058640"/>
            <a:ext cx="6096000" cy="307777"/>
          </a:xfrm>
          <a:prstGeom prst="rect">
            <a:avLst/>
          </a:prstGeom>
          <a:noFill/>
        </p:spPr>
        <p:txBody>
          <a:bodyPr wrap="square">
            <a:spAutoFit/>
          </a:bodyPr>
          <a:lstStyle/>
          <a:p>
            <a:r>
              <a:rPr lang="en-GB" sz="1400" dirty="0"/>
              <a:t>Estonia, Mexico, New Zealand, Poland, United States</a:t>
            </a:r>
          </a:p>
        </p:txBody>
      </p:sp>
      <p:sp>
        <p:nvSpPr>
          <p:cNvPr id="13" name="TextBox 12">
            <a:extLst>
              <a:ext uri="{FF2B5EF4-FFF2-40B4-BE49-F238E27FC236}">
                <a16:creationId xmlns:a16="http://schemas.microsoft.com/office/drawing/2014/main" id="{782A072B-39C2-AB56-5681-E654B2A3B3E3}"/>
              </a:ext>
            </a:extLst>
          </p:cNvPr>
          <p:cNvSpPr txBox="1"/>
          <p:nvPr/>
        </p:nvSpPr>
        <p:spPr>
          <a:xfrm>
            <a:off x="4132891" y="4900000"/>
            <a:ext cx="6096000" cy="307777"/>
          </a:xfrm>
          <a:prstGeom prst="rect">
            <a:avLst/>
          </a:prstGeom>
          <a:noFill/>
        </p:spPr>
        <p:txBody>
          <a:bodyPr wrap="square">
            <a:spAutoFit/>
          </a:bodyPr>
          <a:lstStyle/>
          <a:p>
            <a:r>
              <a:rPr lang="en-GB" sz="1400" dirty="0"/>
              <a:t>Belgium, Czech Republic, France</a:t>
            </a:r>
          </a:p>
        </p:txBody>
      </p:sp>
      <p:sp>
        <p:nvSpPr>
          <p:cNvPr id="15" name="TextBox 14">
            <a:extLst>
              <a:ext uri="{FF2B5EF4-FFF2-40B4-BE49-F238E27FC236}">
                <a16:creationId xmlns:a16="http://schemas.microsoft.com/office/drawing/2014/main" id="{1C0BE1E4-3A08-0FBC-E72D-92279F34ABE6}"/>
              </a:ext>
            </a:extLst>
          </p:cNvPr>
          <p:cNvSpPr txBox="1"/>
          <p:nvPr/>
        </p:nvSpPr>
        <p:spPr>
          <a:xfrm>
            <a:off x="4296171" y="5710272"/>
            <a:ext cx="6096000" cy="307777"/>
          </a:xfrm>
          <a:prstGeom prst="rect">
            <a:avLst/>
          </a:prstGeom>
          <a:noFill/>
        </p:spPr>
        <p:txBody>
          <a:bodyPr wrap="square">
            <a:spAutoFit/>
          </a:bodyPr>
          <a:lstStyle/>
          <a:p>
            <a:r>
              <a:rPr lang="en-GB" sz="1400" dirty="0"/>
              <a:t>Canada, </a:t>
            </a:r>
            <a:r>
              <a:rPr lang="en-GB" sz="1400" b="1" dirty="0"/>
              <a:t>Chile</a:t>
            </a:r>
            <a:r>
              <a:rPr lang="en-GB" sz="1400" dirty="0"/>
              <a:t>, Costa Rica, Iceland, Japan, Latvia, Norway, Spain, United Kingdom</a:t>
            </a:r>
          </a:p>
        </p:txBody>
      </p:sp>
      <p:sp>
        <p:nvSpPr>
          <p:cNvPr id="16" name="Oval 15">
            <a:extLst>
              <a:ext uri="{FF2B5EF4-FFF2-40B4-BE49-F238E27FC236}">
                <a16:creationId xmlns:a16="http://schemas.microsoft.com/office/drawing/2014/main" id="{BBB9ED5D-5F4D-EA81-1EC2-15CC3651E350}"/>
              </a:ext>
            </a:extLst>
          </p:cNvPr>
          <p:cNvSpPr/>
          <p:nvPr/>
        </p:nvSpPr>
        <p:spPr>
          <a:xfrm>
            <a:off x="4955811" y="5711701"/>
            <a:ext cx="491613" cy="307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36598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84721" y="503005"/>
            <a:ext cx="3803882" cy="1832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110439"/>
            <a:ext cx="1138357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Guidance on stakeholder participation</a:t>
            </a:r>
          </a:p>
        </p:txBody>
      </p:sp>
      <p:sp>
        <p:nvSpPr>
          <p:cNvPr id="5" name="Slide Number Placeholder 4"/>
          <p:cNvSpPr>
            <a:spLocks noGrp="1"/>
          </p:cNvSpPr>
          <p:nvPr>
            <p:ph type="sldNum" sz="quarter" idx="12"/>
          </p:nvPr>
        </p:nvSpPr>
        <p:spPr/>
        <p:txBody>
          <a:bodyPr/>
          <a:lstStyle/>
          <a:p>
            <a:fld id="{A36EBB71-1AEC-4D92-8A51-969FF0A7CB17}" type="slidenum">
              <a:rPr lang="en-GB" smtClean="0"/>
              <a:t>34</a:t>
            </a:fld>
            <a:endParaRPr lang="en-GB" dirty="0"/>
          </a:p>
        </p:txBody>
      </p:sp>
      <p:sp>
        <p:nvSpPr>
          <p:cNvPr id="11" name="TextBox 10"/>
          <p:cNvSpPr txBox="1"/>
          <p:nvPr/>
        </p:nvSpPr>
        <p:spPr>
          <a:xfrm>
            <a:off x="148895" y="6385023"/>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2022 OECD Survey on the Governance of Infrastructure</a:t>
            </a:r>
          </a:p>
        </p:txBody>
      </p:sp>
      <p:pic>
        <p:nvPicPr>
          <p:cNvPr id="6" name="Picture 5">
            <a:extLst>
              <a:ext uri="{FF2B5EF4-FFF2-40B4-BE49-F238E27FC236}">
                <a16:creationId xmlns:a16="http://schemas.microsoft.com/office/drawing/2014/main" id="{CEE8083B-1451-7AA3-5E89-9D3AB4CCE05E}"/>
              </a:ext>
            </a:extLst>
          </p:cNvPr>
          <p:cNvPicPr>
            <a:picLocks noChangeAspect="1"/>
          </p:cNvPicPr>
          <p:nvPr/>
        </p:nvPicPr>
        <p:blipFill>
          <a:blip r:embed="rId3"/>
          <a:stretch>
            <a:fillRect/>
          </a:stretch>
        </p:blipFill>
        <p:spPr>
          <a:xfrm>
            <a:off x="2873984" y="1649827"/>
            <a:ext cx="6444031" cy="4901609"/>
          </a:xfrm>
          <a:prstGeom prst="rect">
            <a:avLst/>
          </a:prstGeom>
        </p:spPr>
      </p:pic>
      <p:sp>
        <p:nvSpPr>
          <p:cNvPr id="8" name="Oval 7">
            <a:extLst>
              <a:ext uri="{FF2B5EF4-FFF2-40B4-BE49-F238E27FC236}">
                <a16:creationId xmlns:a16="http://schemas.microsoft.com/office/drawing/2014/main" id="{9178A852-A2C6-518A-49E2-1C52AD8FACE9}"/>
              </a:ext>
            </a:extLst>
          </p:cNvPr>
          <p:cNvSpPr/>
          <p:nvPr/>
        </p:nvSpPr>
        <p:spPr>
          <a:xfrm>
            <a:off x="6417128" y="2225626"/>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9FBAE9D-822A-A01D-9606-36D06FB51E3C}"/>
              </a:ext>
            </a:extLst>
          </p:cNvPr>
          <p:cNvSpPr txBox="1"/>
          <p:nvPr/>
        </p:nvSpPr>
        <p:spPr>
          <a:xfrm>
            <a:off x="2225407" y="1126762"/>
            <a:ext cx="7502486" cy="400110"/>
          </a:xfrm>
          <a:prstGeom prst="rect">
            <a:avLst/>
          </a:prstGeom>
          <a:noFill/>
        </p:spPr>
        <p:txBody>
          <a:bodyPr wrap="square" rtlCol="0">
            <a:spAutoFit/>
          </a:bodyPr>
          <a:lstStyle/>
          <a:p>
            <a:pPr algn="ctr"/>
            <a:r>
              <a:rPr lang="en-GB" sz="2000" dirty="0">
                <a:latin typeface="Arial Narrow" panose="020B0606020202030204" pitchFamily="34" charset="0"/>
                <a:cs typeface="Arial" panose="020B0604020202020204" pitchFamily="34" charset="0"/>
              </a:rPr>
              <a:t>Existence of a national guidance on stakeholder participation, 2022</a:t>
            </a:r>
          </a:p>
        </p:txBody>
      </p:sp>
    </p:spTree>
    <p:extLst>
      <p:ext uri="{BB962C8B-B14F-4D97-AF65-F5344CB8AC3E}">
        <p14:creationId xmlns:p14="http://schemas.microsoft.com/office/powerpoint/2010/main" val="3478531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6814" y="659522"/>
            <a:ext cx="3282860" cy="131793"/>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35</a:t>
            </a:fld>
            <a:endParaRPr lang="en-GB" dirty="0"/>
          </a:p>
        </p:txBody>
      </p:sp>
      <p:sp>
        <p:nvSpPr>
          <p:cNvPr id="10" name="Title 2"/>
          <p:cNvSpPr txBox="1">
            <a:spLocks/>
          </p:cNvSpPr>
          <p:nvPr/>
        </p:nvSpPr>
        <p:spPr bwMode="auto">
          <a:xfrm>
            <a:off x="659534" y="85389"/>
            <a:ext cx="11447360"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Chile’s infrastructure planning and procurement could integrate better gender and inclusion considerations</a:t>
            </a:r>
          </a:p>
        </p:txBody>
      </p:sp>
      <p:sp>
        <p:nvSpPr>
          <p:cNvPr id="11" name="TextBox 10"/>
          <p:cNvSpPr txBox="1"/>
          <p:nvPr/>
        </p:nvSpPr>
        <p:spPr>
          <a:xfrm>
            <a:off x="148895" y="6454754"/>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13" name="Picture 12">
            <a:extLst>
              <a:ext uri="{FF2B5EF4-FFF2-40B4-BE49-F238E27FC236}">
                <a16:creationId xmlns:a16="http://schemas.microsoft.com/office/drawing/2014/main" id="{1DFD7C0E-6555-3169-723B-3920855AE5B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617" t="12393" r="12617" b="10647"/>
          <a:stretch/>
        </p:blipFill>
        <p:spPr>
          <a:xfrm>
            <a:off x="148895" y="1905918"/>
            <a:ext cx="5859749" cy="4208381"/>
          </a:xfrm>
          <a:prstGeom prst="rect">
            <a:avLst/>
          </a:prstGeom>
        </p:spPr>
      </p:pic>
      <p:sp>
        <p:nvSpPr>
          <p:cNvPr id="14" name="Oval 13">
            <a:extLst>
              <a:ext uri="{FF2B5EF4-FFF2-40B4-BE49-F238E27FC236}">
                <a16:creationId xmlns:a16="http://schemas.microsoft.com/office/drawing/2014/main" id="{87C567AC-7DC3-3BBF-B4C3-90FBA16573D0}"/>
              </a:ext>
            </a:extLst>
          </p:cNvPr>
          <p:cNvSpPr/>
          <p:nvPr/>
        </p:nvSpPr>
        <p:spPr>
          <a:xfrm>
            <a:off x="3417513" y="2279258"/>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0054B2F6-B36B-B946-68CF-3857362D11D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817" t="14527" r="19817" b="2910"/>
          <a:stretch/>
        </p:blipFill>
        <p:spPr>
          <a:xfrm>
            <a:off x="6357256" y="1905918"/>
            <a:ext cx="5192486" cy="4298940"/>
          </a:xfrm>
          <a:prstGeom prst="rect">
            <a:avLst/>
          </a:prstGeom>
        </p:spPr>
      </p:pic>
      <p:sp>
        <p:nvSpPr>
          <p:cNvPr id="19" name="Oval 18">
            <a:extLst>
              <a:ext uri="{FF2B5EF4-FFF2-40B4-BE49-F238E27FC236}">
                <a16:creationId xmlns:a16="http://schemas.microsoft.com/office/drawing/2014/main" id="{87B4A456-9757-7B9C-A43F-133C104FADE7}"/>
              </a:ext>
            </a:extLst>
          </p:cNvPr>
          <p:cNvSpPr/>
          <p:nvPr/>
        </p:nvSpPr>
        <p:spPr>
          <a:xfrm>
            <a:off x="9588953" y="2423700"/>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9538A4D-5B6C-A305-CECC-24D2EFD1C566}"/>
              </a:ext>
            </a:extLst>
          </p:cNvPr>
          <p:cNvSpPr txBox="1"/>
          <p:nvPr/>
        </p:nvSpPr>
        <p:spPr>
          <a:xfrm>
            <a:off x="404214" y="1268060"/>
            <a:ext cx="5001659" cy="646331"/>
          </a:xfrm>
          <a:prstGeom prst="rect">
            <a:avLst/>
          </a:prstGeom>
          <a:noFill/>
        </p:spPr>
        <p:txBody>
          <a:bodyPr wrap="square" rtlCol="0">
            <a:spAutoFit/>
          </a:bodyPr>
          <a:lstStyle/>
          <a:p>
            <a:pPr algn="ctr"/>
            <a:r>
              <a:rPr lang="en-GB" dirty="0">
                <a:latin typeface="Arial Narrow" panose="020B0606020202030204" pitchFamily="34" charset="0"/>
                <a:cs typeface="Arial" panose="020B0604020202020204" pitchFamily="34" charset="0"/>
              </a:rPr>
              <a:t>Alignment of the infrastructure plan with inclusion and gender mainstreaming policies, 2020</a:t>
            </a:r>
          </a:p>
        </p:txBody>
      </p:sp>
      <p:sp>
        <p:nvSpPr>
          <p:cNvPr id="4" name="TextBox 3">
            <a:extLst>
              <a:ext uri="{FF2B5EF4-FFF2-40B4-BE49-F238E27FC236}">
                <a16:creationId xmlns:a16="http://schemas.microsoft.com/office/drawing/2014/main" id="{1DA69C84-7F0D-A394-4981-B241591A0C52}"/>
              </a:ext>
            </a:extLst>
          </p:cNvPr>
          <p:cNvSpPr txBox="1"/>
          <p:nvPr/>
        </p:nvSpPr>
        <p:spPr>
          <a:xfrm>
            <a:off x="6096000" y="1235133"/>
            <a:ext cx="5257800" cy="646331"/>
          </a:xfrm>
          <a:prstGeom prst="rect">
            <a:avLst/>
          </a:prstGeom>
          <a:noFill/>
        </p:spPr>
        <p:txBody>
          <a:bodyPr wrap="square" rtlCol="0">
            <a:spAutoFit/>
          </a:bodyPr>
          <a:lstStyle/>
          <a:p>
            <a:pPr algn="ctr"/>
            <a:r>
              <a:rPr lang="en-GB" dirty="0">
                <a:latin typeface="Arial Narrow" panose="020B0606020202030204" pitchFamily="34" charset="0"/>
                <a:cs typeface="Arial" panose="020B0604020202020204" pitchFamily="34" charset="0"/>
              </a:rPr>
              <a:t>Provision of support to the procurement workforce on how to promote gender equality in infrastructure procurement, 2020</a:t>
            </a:r>
          </a:p>
        </p:txBody>
      </p:sp>
    </p:spTree>
    <p:extLst>
      <p:ext uri="{BB962C8B-B14F-4D97-AF65-F5344CB8AC3E}">
        <p14:creationId xmlns:p14="http://schemas.microsoft.com/office/powerpoint/2010/main" val="1139553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FA48DC16-13DC-C0D4-4351-F568321FFFBD}"/>
              </a:ext>
            </a:extLst>
          </p:cNvPr>
          <p:cNvGrpSpPr/>
          <p:nvPr/>
        </p:nvGrpSpPr>
        <p:grpSpPr>
          <a:xfrm>
            <a:off x="999843" y="1604720"/>
            <a:ext cx="10214406" cy="4613588"/>
            <a:chOff x="1109133" y="1604720"/>
            <a:chExt cx="10214406" cy="4613588"/>
          </a:xfrm>
        </p:grpSpPr>
        <p:sp>
          <p:nvSpPr>
            <p:cNvPr id="30" name="Rectangle 29">
              <a:extLst>
                <a:ext uri="{FF2B5EF4-FFF2-40B4-BE49-F238E27FC236}">
                  <a16:creationId xmlns:a16="http://schemas.microsoft.com/office/drawing/2014/main" id="{50419B6C-D04E-40AE-B49F-5FEB42DC4AEB}"/>
                </a:ext>
              </a:extLst>
            </p:cNvPr>
            <p:cNvSpPr/>
            <p:nvPr/>
          </p:nvSpPr>
          <p:spPr>
            <a:xfrm>
              <a:off x="6263637" y="1604720"/>
              <a:ext cx="4707143" cy="1155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31" name="Groupe 30">
              <a:extLst>
                <a:ext uri="{FF2B5EF4-FFF2-40B4-BE49-F238E27FC236}">
                  <a16:creationId xmlns:a16="http://schemas.microsoft.com/office/drawing/2014/main" id="{20D498D4-BF7D-48F3-8AF4-11CFD2E29387}"/>
                </a:ext>
              </a:extLst>
            </p:cNvPr>
            <p:cNvGrpSpPr/>
            <p:nvPr/>
          </p:nvGrpSpPr>
          <p:grpSpPr>
            <a:xfrm>
              <a:off x="6479793" y="1700767"/>
              <a:ext cx="4843746" cy="1046746"/>
              <a:chOff x="4808850" y="1716088"/>
              <a:chExt cx="3951970" cy="1046746"/>
            </a:xfrm>
          </p:grpSpPr>
          <p:cxnSp>
            <p:nvCxnSpPr>
              <p:cNvPr id="32" name="Connecteur droit avec flèche 31">
                <a:extLst>
                  <a:ext uri="{FF2B5EF4-FFF2-40B4-BE49-F238E27FC236}">
                    <a16:creationId xmlns:a16="http://schemas.microsoft.com/office/drawing/2014/main" id="{91519B0A-F7B1-44A5-87E3-57E00FEB1515}"/>
                  </a:ext>
                </a:extLst>
              </p:cNvPr>
              <p:cNvCxnSpPr>
                <a:cxnSpLocks/>
              </p:cNvCxnSpPr>
              <p:nvPr/>
            </p:nvCxnSpPr>
            <p:spPr>
              <a:xfrm>
                <a:off x="4808850" y="2608427"/>
                <a:ext cx="288000" cy="0"/>
              </a:xfrm>
              <a:prstGeom prst="straightConnector1">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B719D904-E57E-4DFE-9DAD-5A4A0DB6A355}"/>
                  </a:ext>
                </a:extLst>
              </p:cNvPr>
              <p:cNvCxnSpPr>
                <a:cxnSpLocks/>
              </p:cNvCxnSpPr>
              <p:nvPr/>
            </p:nvCxnSpPr>
            <p:spPr>
              <a:xfrm>
                <a:off x="4808850" y="2361586"/>
                <a:ext cx="288176" cy="0"/>
              </a:xfrm>
              <a:prstGeom prst="straightConnector1">
                <a:avLst/>
              </a:prstGeom>
              <a:ln w="28575">
                <a:solidFill>
                  <a:srgbClr val="2F407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BAA9C9E-690C-4D3A-9589-9070A686177B}"/>
                  </a:ext>
                </a:extLst>
              </p:cNvPr>
              <p:cNvSpPr txBox="1"/>
              <p:nvPr/>
            </p:nvSpPr>
            <p:spPr>
              <a:xfrm>
                <a:off x="5092750" y="2237066"/>
                <a:ext cx="3668070" cy="276999"/>
              </a:xfrm>
              <a:prstGeom prst="rect">
                <a:avLst/>
              </a:prstGeom>
              <a:noFill/>
            </p:spPr>
            <p:txBody>
              <a:bodyPr wrap="square" rtlCol="0">
                <a:spAutoFit/>
              </a:bodyPr>
              <a:lstStyle/>
              <a:p>
                <a:r>
                  <a:rPr lang="en-US" sz="1200" dirty="0">
                    <a:solidFill>
                      <a:srgbClr val="2F4079"/>
                    </a:solidFill>
                    <a:latin typeface="Roboto" pitchFamily="2" charset="0"/>
                    <a:ea typeface="Roboto" pitchFamily="2" charset="0"/>
                  </a:rPr>
                  <a:t>economic regulation for the indirect benefit of users</a:t>
                </a:r>
                <a:endParaRPr lang="fr-FR" sz="1200" dirty="0">
                  <a:solidFill>
                    <a:srgbClr val="2F4079"/>
                  </a:solidFill>
                  <a:latin typeface="Roboto" pitchFamily="2" charset="0"/>
                  <a:ea typeface="Roboto" pitchFamily="2" charset="0"/>
                </a:endParaRPr>
              </a:p>
            </p:txBody>
          </p:sp>
          <p:cxnSp>
            <p:nvCxnSpPr>
              <p:cNvPr id="35" name="Connecteur droit avec flèche 34">
                <a:extLst>
                  <a:ext uri="{FF2B5EF4-FFF2-40B4-BE49-F238E27FC236}">
                    <a16:creationId xmlns:a16="http://schemas.microsoft.com/office/drawing/2014/main" id="{314FC5F2-1C3B-4CC3-AEB1-1391D321F85B}"/>
                  </a:ext>
                </a:extLst>
              </p:cNvPr>
              <p:cNvCxnSpPr>
                <a:cxnSpLocks/>
              </p:cNvCxnSpPr>
              <p:nvPr/>
            </p:nvCxnSpPr>
            <p:spPr>
              <a:xfrm>
                <a:off x="4808850" y="1837240"/>
                <a:ext cx="288000"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8906309-38C2-4F8C-9D3E-55FBF4407DB4}"/>
                  </a:ext>
                </a:extLst>
              </p:cNvPr>
              <p:cNvCxnSpPr>
                <a:cxnSpLocks/>
              </p:cNvCxnSpPr>
              <p:nvPr/>
            </p:nvCxnSpPr>
            <p:spPr>
              <a:xfrm>
                <a:off x="4808850" y="2100301"/>
                <a:ext cx="288000" cy="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ADB9C559-51E8-41F4-AE96-E5D948D1EA9B}"/>
                  </a:ext>
                </a:extLst>
              </p:cNvPr>
              <p:cNvSpPr txBox="1"/>
              <p:nvPr/>
            </p:nvSpPr>
            <p:spPr>
              <a:xfrm>
                <a:off x="5101738" y="1716088"/>
                <a:ext cx="720000" cy="276999"/>
              </a:xfrm>
              <a:prstGeom prst="rect">
                <a:avLst/>
              </a:prstGeom>
              <a:noFill/>
              <a:ln>
                <a:noFill/>
              </a:ln>
              <a:effectLst>
                <a:glow rad="101600">
                  <a:schemeClr val="bg2">
                    <a:alpha val="43000"/>
                  </a:schemeClr>
                </a:glow>
              </a:effectLst>
            </p:spPr>
            <p:txBody>
              <a:bodyPr wrap="square" rtlCol="0">
                <a:spAutoFit/>
              </a:bodyPr>
              <a:lstStyle/>
              <a:p>
                <a:r>
                  <a:rPr lang="fr-FR" sz="1200" dirty="0">
                    <a:latin typeface="Roboto" pitchFamily="2" charset="0"/>
                    <a:ea typeface="Roboto" pitchFamily="2" charset="0"/>
                  </a:rPr>
                  <a:t>selects</a:t>
                </a:r>
              </a:p>
            </p:txBody>
          </p:sp>
          <p:sp>
            <p:nvSpPr>
              <p:cNvPr id="38" name="ZoneTexte 37">
                <a:extLst>
                  <a:ext uri="{FF2B5EF4-FFF2-40B4-BE49-F238E27FC236}">
                    <a16:creationId xmlns:a16="http://schemas.microsoft.com/office/drawing/2014/main" id="{FC0FF72E-6C5B-4BF0-8E51-169F0E5E3F85}"/>
                  </a:ext>
                </a:extLst>
              </p:cNvPr>
              <p:cNvSpPr txBox="1"/>
              <p:nvPr/>
            </p:nvSpPr>
            <p:spPr>
              <a:xfrm>
                <a:off x="5101738" y="1973343"/>
                <a:ext cx="1044000" cy="276999"/>
              </a:xfrm>
              <a:prstGeom prst="rect">
                <a:avLst/>
              </a:prstGeom>
              <a:noFill/>
              <a:ln>
                <a:noFill/>
              </a:ln>
              <a:effectLst>
                <a:glow rad="101600">
                  <a:schemeClr val="bg2">
                    <a:alpha val="43000"/>
                  </a:schemeClr>
                </a:glow>
              </a:effectLst>
            </p:spPr>
            <p:txBody>
              <a:bodyPr wrap="square" rtlCol="0">
                <a:spAutoFit/>
              </a:bodyPr>
              <a:lstStyle/>
              <a:p>
                <a:r>
                  <a:rPr lang="fr-FR" sz="1200" dirty="0">
                    <a:solidFill>
                      <a:schemeClr val="accent3">
                        <a:lumMod val="75000"/>
                      </a:schemeClr>
                    </a:solidFill>
                    <a:latin typeface="Roboto" pitchFamily="2" charset="0"/>
                    <a:ea typeface="Roboto" pitchFamily="2" charset="0"/>
                  </a:rPr>
                  <a:t>supplies</a:t>
                </a:r>
              </a:p>
            </p:txBody>
          </p:sp>
          <p:sp>
            <p:nvSpPr>
              <p:cNvPr id="39" name="ZoneTexte 38">
                <a:extLst>
                  <a:ext uri="{FF2B5EF4-FFF2-40B4-BE49-F238E27FC236}">
                    <a16:creationId xmlns:a16="http://schemas.microsoft.com/office/drawing/2014/main" id="{D77F231C-64B3-4E2D-810B-86FB31C72A55}"/>
                  </a:ext>
                </a:extLst>
              </p:cNvPr>
              <p:cNvSpPr txBox="1"/>
              <p:nvPr/>
            </p:nvSpPr>
            <p:spPr>
              <a:xfrm>
                <a:off x="5092750" y="2485835"/>
                <a:ext cx="3668070" cy="276999"/>
              </a:xfrm>
              <a:prstGeom prst="rect">
                <a:avLst/>
              </a:prstGeom>
              <a:noFill/>
            </p:spPr>
            <p:txBody>
              <a:bodyPr wrap="square" rtlCol="0">
                <a:spAutoFit/>
              </a:bodyPr>
              <a:lstStyle/>
              <a:p>
                <a:r>
                  <a:rPr lang="fr-FR" sz="1200" dirty="0" err="1">
                    <a:solidFill>
                      <a:schemeClr val="accent5"/>
                    </a:solidFill>
                    <a:latin typeface="Roboto" pitchFamily="2" charset="0"/>
                    <a:ea typeface="Roboto" pitchFamily="2" charset="0"/>
                  </a:rPr>
                  <a:t>tariff</a:t>
                </a:r>
                <a:r>
                  <a:rPr lang="fr-FR" sz="1200" dirty="0">
                    <a:solidFill>
                      <a:schemeClr val="accent5"/>
                    </a:solidFill>
                    <a:latin typeface="Roboto" pitchFamily="2" charset="0"/>
                    <a:ea typeface="Roboto" pitchFamily="2" charset="0"/>
                  </a:rPr>
                  <a:t> </a:t>
                </a:r>
                <a:r>
                  <a:rPr lang="fr-FR" sz="1200" dirty="0" err="1">
                    <a:solidFill>
                      <a:schemeClr val="accent5"/>
                    </a:solidFill>
                    <a:latin typeface="Roboto" pitchFamily="2" charset="0"/>
                    <a:ea typeface="Roboto" pitchFamily="2" charset="0"/>
                  </a:rPr>
                  <a:t>regulation</a:t>
                </a:r>
                <a:r>
                  <a:rPr lang="fr-FR" sz="1200" dirty="0">
                    <a:solidFill>
                      <a:schemeClr val="accent5"/>
                    </a:solidFill>
                    <a:latin typeface="Roboto" pitchFamily="2" charset="0"/>
                    <a:ea typeface="Roboto" pitchFamily="2" charset="0"/>
                  </a:rPr>
                  <a:t> </a:t>
                </a:r>
                <a:r>
                  <a:rPr lang="en-US" sz="1200" dirty="0">
                    <a:solidFill>
                      <a:schemeClr val="accent5"/>
                    </a:solidFill>
                    <a:latin typeface="Roboto" pitchFamily="2" charset="0"/>
                    <a:ea typeface="Roboto" pitchFamily="2" charset="0"/>
                  </a:rPr>
                  <a:t>for the direct benefit of users</a:t>
                </a:r>
                <a:endParaRPr lang="fr-FR" sz="1200" dirty="0">
                  <a:solidFill>
                    <a:schemeClr val="accent5"/>
                  </a:solidFill>
                  <a:latin typeface="Roboto" pitchFamily="2" charset="0"/>
                  <a:ea typeface="Roboto" pitchFamily="2" charset="0"/>
                </a:endParaRPr>
              </a:p>
            </p:txBody>
          </p:sp>
        </p:grpSp>
        <p:sp>
          <p:nvSpPr>
            <p:cNvPr id="42" name="Bulle narrative : rectangle à coins arrondis 41">
              <a:extLst>
                <a:ext uri="{FF2B5EF4-FFF2-40B4-BE49-F238E27FC236}">
                  <a16:creationId xmlns:a16="http://schemas.microsoft.com/office/drawing/2014/main" id="{24F7A058-18DB-48B7-9AB0-AA4366DA70E2}"/>
                </a:ext>
              </a:extLst>
            </p:cNvPr>
            <p:cNvSpPr/>
            <p:nvPr/>
          </p:nvSpPr>
          <p:spPr>
            <a:xfrm>
              <a:off x="7651787" y="3501833"/>
              <a:ext cx="3620273" cy="1993342"/>
            </a:xfrm>
            <a:prstGeom prst="wedgeRoundRectCallout">
              <a:avLst>
                <a:gd name="adj1" fmla="val -62389"/>
                <a:gd name="adj2" fmla="val 7086"/>
                <a:gd name="adj3" fmla="val 16667"/>
              </a:avLst>
            </a:prstGeom>
            <a:solidFill>
              <a:schemeClr val="bg1"/>
            </a:solidFill>
            <a:ln w="28575">
              <a:solidFill>
                <a:srgbClr val="2F4079"/>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dirty="0">
                  <a:solidFill>
                    <a:srgbClr val="2F4079"/>
                  </a:solidFill>
                  <a:latin typeface="Roboto" pitchFamily="2" charset="0"/>
                  <a:ea typeface="Roboto" pitchFamily="2" charset="0"/>
                </a:rPr>
                <a:t>ART monitors the procurement procedures implemented by concessionaires for the operation of service areas</a:t>
              </a:r>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p:txBody>
        </p:sp>
        <p:sp>
          <p:nvSpPr>
            <p:cNvPr id="43" name="Bulle narrative : rectangle à coins arrondis 42">
              <a:extLst>
                <a:ext uri="{FF2B5EF4-FFF2-40B4-BE49-F238E27FC236}">
                  <a16:creationId xmlns:a16="http://schemas.microsoft.com/office/drawing/2014/main" id="{75F2F3DB-3A8F-4F74-8679-78F2900108DD}"/>
                </a:ext>
              </a:extLst>
            </p:cNvPr>
            <p:cNvSpPr/>
            <p:nvPr/>
          </p:nvSpPr>
          <p:spPr>
            <a:xfrm>
              <a:off x="7701324" y="4673518"/>
              <a:ext cx="3504558" cy="611053"/>
            </a:xfrm>
            <a:prstGeom prst="wedgeRoundRectCallout">
              <a:avLst>
                <a:gd name="adj1" fmla="val -62506"/>
                <a:gd name="adj2" fmla="val -43496"/>
                <a:gd name="adj3" fmla="val 16667"/>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solidFill>
                  <a:latin typeface="Roboto" pitchFamily="2" charset="0"/>
                  <a:ea typeface="Roboto" pitchFamily="2" charset="0"/>
                </a:rPr>
                <a:t>ART verifies that a criterion relating to fuel price moderation is applied to select the applicant</a:t>
              </a:r>
              <a:endParaRPr lang="fr-FR" sz="1200" b="1" dirty="0">
                <a:solidFill>
                  <a:schemeClr val="accent5"/>
                </a:solidFill>
                <a:latin typeface="Roboto" pitchFamily="2" charset="0"/>
                <a:ea typeface="Roboto" pitchFamily="2" charset="0"/>
              </a:endParaRPr>
            </a:p>
          </p:txBody>
        </p:sp>
        <p:grpSp>
          <p:nvGrpSpPr>
            <p:cNvPr id="44" name="Groupe 43">
              <a:extLst>
                <a:ext uri="{FF2B5EF4-FFF2-40B4-BE49-F238E27FC236}">
                  <a16:creationId xmlns:a16="http://schemas.microsoft.com/office/drawing/2014/main" id="{37393566-D65B-42B8-9BCA-1C7E4327E792}"/>
                </a:ext>
              </a:extLst>
            </p:cNvPr>
            <p:cNvGrpSpPr/>
            <p:nvPr/>
          </p:nvGrpSpPr>
          <p:grpSpPr>
            <a:xfrm>
              <a:off x="9208371" y="3155588"/>
              <a:ext cx="253794" cy="292932"/>
              <a:chOff x="1310552" y="3458844"/>
              <a:chExt cx="218884" cy="252638"/>
            </a:xfrm>
          </p:grpSpPr>
          <p:sp>
            <p:nvSpPr>
              <p:cNvPr id="77" name="Graphique 63" descr="Fourchette et couteau">
                <a:extLst>
                  <a:ext uri="{FF2B5EF4-FFF2-40B4-BE49-F238E27FC236}">
                    <a16:creationId xmlns:a16="http://schemas.microsoft.com/office/drawing/2014/main" id="{3245D7D4-1FA7-4303-A3FC-B1427BB7DE07}"/>
                  </a:ext>
                </a:extLst>
              </p:cNvPr>
              <p:cNvSpPr/>
              <p:nvPr/>
            </p:nvSpPr>
            <p:spPr>
              <a:xfrm>
                <a:off x="1318715" y="3473962"/>
                <a:ext cx="203496" cy="237520"/>
              </a:xfrm>
              <a:custGeom>
                <a:avLst/>
                <a:gdLst>
                  <a:gd name="connsiteX0" fmla="*/ 201014 w 227215"/>
                  <a:gd name="connsiteY0" fmla="*/ 59996 h 230007"/>
                  <a:gd name="connsiteX1" fmla="*/ 224840 w 227215"/>
                  <a:gd name="connsiteY1" fmla="*/ 3445 h 230007"/>
                  <a:gd name="connsiteX2" fmla="*/ 208478 w 227215"/>
                  <a:gd name="connsiteY2" fmla="*/ 3445 h 230007"/>
                  <a:gd name="connsiteX3" fmla="*/ 99682 w 227215"/>
                  <a:gd name="connsiteY3" fmla="*/ 112241 h 230007"/>
                  <a:gd name="connsiteX4" fmla="*/ 4952 w 227215"/>
                  <a:gd name="connsiteY4" fmla="*/ 200655 h 230007"/>
                  <a:gd name="connsiteX5" fmla="*/ 4952 w 227215"/>
                  <a:gd name="connsiteY5" fmla="*/ 225055 h 230007"/>
                  <a:gd name="connsiteX6" fmla="*/ 29352 w 227215"/>
                  <a:gd name="connsiteY6" fmla="*/ 225055 h 230007"/>
                  <a:gd name="connsiteX7" fmla="*/ 115757 w 227215"/>
                  <a:gd name="connsiteY7" fmla="*/ 130325 h 230007"/>
                  <a:gd name="connsiteX8" fmla="*/ 134990 w 227215"/>
                  <a:gd name="connsiteY8" fmla="*/ 134344 h 230007"/>
                  <a:gd name="connsiteX9" fmla="*/ 201014 w 227215"/>
                  <a:gd name="connsiteY9" fmla="*/ 59996 h 23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215" h="230007">
                    <a:moveTo>
                      <a:pt x="201014" y="59996"/>
                    </a:moveTo>
                    <a:cubicBezTo>
                      <a:pt x="238332" y="18085"/>
                      <a:pt x="224840" y="3445"/>
                      <a:pt x="224840" y="3445"/>
                    </a:cubicBezTo>
                    <a:cubicBezTo>
                      <a:pt x="220247" y="-1148"/>
                      <a:pt x="213071" y="-1148"/>
                      <a:pt x="208478" y="3445"/>
                    </a:cubicBezTo>
                    <a:lnTo>
                      <a:pt x="99682" y="112241"/>
                    </a:lnTo>
                    <a:lnTo>
                      <a:pt x="4952" y="200655"/>
                    </a:lnTo>
                    <a:cubicBezTo>
                      <a:pt x="-1651" y="207258"/>
                      <a:pt x="-1651" y="218166"/>
                      <a:pt x="4952" y="225055"/>
                    </a:cubicBezTo>
                    <a:cubicBezTo>
                      <a:pt x="11554" y="231658"/>
                      <a:pt x="22462" y="231658"/>
                      <a:pt x="29352" y="225055"/>
                    </a:cubicBezTo>
                    <a:lnTo>
                      <a:pt x="115757" y="130325"/>
                    </a:lnTo>
                    <a:cubicBezTo>
                      <a:pt x="120063" y="132335"/>
                      <a:pt x="131545" y="138076"/>
                      <a:pt x="134990" y="134344"/>
                    </a:cubicBezTo>
                    <a:lnTo>
                      <a:pt x="201014" y="59996"/>
                    </a:lnTo>
                    <a:close/>
                  </a:path>
                </a:pathLst>
              </a:custGeom>
              <a:solidFill>
                <a:srgbClr val="002060"/>
              </a:solidFill>
              <a:ln w="2480" cap="flat">
                <a:noFill/>
                <a:prstDash val="solid"/>
                <a:miter/>
              </a:ln>
            </p:spPr>
            <p:txBody>
              <a:bodyPr rtlCol="0" anchor="ctr"/>
              <a:lstStyle/>
              <a:p>
                <a:endParaRPr lang="fr-FR" sz="1200"/>
              </a:p>
            </p:txBody>
          </p:sp>
          <p:sp>
            <p:nvSpPr>
              <p:cNvPr id="78" name="Graphique 63" descr="Fourchette et couteau">
                <a:extLst>
                  <a:ext uri="{FF2B5EF4-FFF2-40B4-BE49-F238E27FC236}">
                    <a16:creationId xmlns:a16="http://schemas.microsoft.com/office/drawing/2014/main" id="{E7ECE6F5-3B9A-4D46-B1E1-3C34C954369A}"/>
                  </a:ext>
                </a:extLst>
              </p:cNvPr>
              <p:cNvSpPr/>
              <p:nvPr/>
            </p:nvSpPr>
            <p:spPr>
              <a:xfrm>
                <a:off x="1437300" y="3607359"/>
                <a:ext cx="92136" cy="104122"/>
              </a:xfrm>
              <a:custGeom>
                <a:avLst/>
                <a:gdLst>
                  <a:gd name="connsiteX0" fmla="*/ 97888 w 102875"/>
                  <a:gd name="connsiteY0" fmla="*/ 71478 h 100829"/>
                  <a:gd name="connsiteX1" fmla="*/ 22391 w 102875"/>
                  <a:gd name="connsiteY1" fmla="*/ 0 h 100829"/>
                  <a:gd name="connsiteX2" fmla="*/ 10908 w 102875"/>
                  <a:gd name="connsiteY2" fmla="*/ 12918 h 100829"/>
                  <a:gd name="connsiteX3" fmla="*/ 0 w 102875"/>
                  <a:gd name="connsiteY3" fmla="*/ 17798 h 100829"/>
                  <a:gd name="connsiteX4" fmla="*/ 73775 w 102875"/>
                  <a:gd name="connsiteY4" fmla="*/ 95878 h 100829"/>
                  <a:gd name="connsiteX5" fmla="*/ 98175 w 102875"/>
                  <a:gd name="connsiteY5" fmla="*/ 95878 h 100829"/>
                  <a:gd name="connsiteX6" fmla="*/ 97888 w 102875"/>
                  <a:gd name="connsiteY6" fmla="*/ 71478 h 10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5" h="100829">
                    <a:moveTo>
                      <a:pt x="97888" y="71478"/>
                    </a:moveTo>
                    <a:lnTo>
                      <a:pt x="22391" y="0"/>
                    </a:lnTo>
                    <a:lnTo>
                      <a:pt x="10908" y="12918"/>
                    </a:lnTo>
                    <a:cubicBezTo>
                      <a:pt x="8899" y="14927"/>
                      <a:pt x="5454" y="17511"/>
                      <a:pt x="0" y="17798"/>
                    </a:cubicBezTo>
                    <a:lnTo>
                      <a:pt x="73775" y="95878"/>
                    </a:lnTo>
                    <a:cubicBezTo>
                      <a:pt x="80664" y="102481"/>
                      <a:pt x="91572" y="102481"/>
                      <a:pt x="98175" y="95878"/>
                    </a:cubicBezTo>
                    <a:cubicBezTo>
                      <a:pt x="104490" y="88989"/>
                      <a:pt x="104490" y="78080"/>
                      <a:pt x="97888" y="71478"/>
                    </a:cubicBezTo>
                    <a:close/>
                  </a:path>
                </a:pathLst>
              </a:custGeom>
              <a:solidFill>
                <a:srgbClr val="002060"/>
              </a:solidFill>
              <a:ln w="2480" cap="flat">
                <a:noFill/>
                <a:prstDash val="solid"/>
                <a:miter/>
              </a:ln>
            </p:spPr>
            <p:txBody>
              <a:bodyPr rtlCol="0" anchor="ctr"/>
              <a:lstStyle/>
              <a:p>
                <a:endParaRPr lang="fr-FR" sz="1200"/>
              </a:p>
            </p:txBody>
          </p:sp>
          <p:sp>
            <p:nvSpPr>
              <p:cNvPr id="79" name="Graphique 63" descr="Fourchette et couteau">
                <a:extLst>
                  <a:ext uri="{FF2B5EF4-FFF2-40B4-BE49-F238E27FC236}">
                    <a16:creationId xmlns:a16="http://schemas.microsoft.com/office/drawing/2014/main" id="{1863ED9C-13A6-4FC5-BDD1-860318800D06}"/>
                  </a:ext>
                </a:extLst>
              </p:cNvPr>
              <p:cNvSpPr/>
              <p:nvPr/>
            </p:nvSpPr>
            <p:spPr>
              <a:xfrm>
                <a:off x="1310552" y="3458844"/>
                <a:ext cx="108622" cy="125541"/>
              </a:xfrm>
              <a:custGeom>
                <a:avLst/>
                <a:gdLst>
                  <a:gd name="connsiteX0" fmla="*/ 87553 w 121283"/>
                  <a:gd name="connsiteY0" fmla="*/ 121139 h 121570"/>
                  <a:gd name="connsiteX1" fmla="*/ 98462 w 121283"/>
                  <a:gd name="connsiteY1" fmla="*/ 120852 h 121570"/>
                  <a:gd name="connsiteX2" fmla="*/ 100758 w 121283"/>
                  <a:gd name="connsiteY2" fmla="*/ 118556 h 121570"/>
                  <a:gd name="connsiteX3" fmla="*/ 120565 w 121283"/>
                  <a:gd name="connsiteY3" fmla="*/ 98749 h 121570"/>
                  <a:gd name="connsiteX4" fmla="*/ 120852 w 121283"/>
                  <a:gd name="connsiteY4" fmla="*/ 87840 h 121570"/>
                  <a:gd name="connsiteX5" fmla="*/ 103342 w 121283"/>
                  <a:gd name="connsiteY5" fmla="*/ 46504 h 121570"/>
                  <a:gd name="connsiteX6" fmla="*/ 44781 w 121283"/>
                  <a:gd name="connsiteY6" fmla="*/ 0 h 121570"/>
                  <a:gd name="connsiteX7" fmla="*/ 39614 w 121283"/>
                  <a:gd name="connsiteY7" fmla="*/ 5167 h 121570"/>
                  <a:gd name="connsiteX8" fmla="*/ 97601 w 121283"/>
                  <a:gd name="connsiteY8" fmla="*/ 63153 h 121570"/>
                  <a:gd name="connsiteX9" fmla="*/ 97601 w 121283"/>
                  <a:gd name="connsiteY9" fmla="*/ 69182 h 121570"/>
                  <a:gd name="connsiteX10" fmla="*/ 91572 w 121283"/>
                  <a:gd name="connsiteY10" fmla="*/ 69182 h 121570"/>
                  <a:gd name="connsiteX11" fmla="*/ 33586 w 121283"/>
                  <a:gd name="connsiteY11" fmla="*/ 11195 h 121570"/>
                  <a:gd name="connsiteX12" fmla="*/ 25548 w 121283"/>
                  <a:gd name="connsiteY12" fmla="*/ 19233 h 121570"/>
                  <a:gd name="connsiteX13" fmla="*/ 83535 w 121283"/>
                  <a:gd name="connsiteY13" fmla="*/ 77219 h 121570"/>
                  <a:gd name="connsiteX14" fmla="*/ 83535 w 121283"/>
                  <a:gd name="connsiteY14" fmla="*/ 83248 h 121570"/>
                  <a:gd name="connsiteX15" fmla="*/ 77506 w 121283"/>
                  <a:gd name="connsiteY15" fmla="*/ 83248 h 121570"/>
                  <a:gd name="connsiteX16" fmla="*/ 19520 w 121283"/>
                  <a:gd name="connsiteY16" fmla="*/ 25261 h 121570"/>
                  <a:gd name="connsiteX17" fmla="*/ 11482 w 121283"/>
                  <a:gd name="connsiteY17" fmla="*/ 33299 h 121570"/>
                  <a:gd name="connsiteX18" fmla="*/ 69469 w 121283"/>
                  <a:gd name="connsiteY18" fmla="*/ 91285 h 121570"/>
                  <a:gd name="connsiteX19" fmla="*/ 69469 w 121283"/>
                  <a:gd name="connsiteY19" fmla="*/ 97313 h 121570"/>
                  <a:gd name="connsiteX20" fmla="*/ 63440 w 121283"/>
                  <a:gd name="connsiteY20" fmla="*/ 97313 h 121570"/>
                  <a:gd name="connsiteX21" fmla="*/ 5167 w 121283"/>
                  <a:gd name="connsiteY21" fmla="*/ 39614 h 121570"/>
                  <a:gd name="connsiteX22" fmla="*/ 0 w 121283"/>
                  <a:gd name="connsiteY22" fmla="*/ 44781 h 121570"/>
                  <a:gd name="connsiteX23" fmla="*/ 46217 w 121283"/>
                  <a:gd name="connsiteY23" fmla="*/ 103629 h 121570"/>
                  <a:gd name="connsiteX24" fmla="*/ 87553 w 121283"/>
                  <a:gd name="connsiteY24" fmla="*/ 121139 h 12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283" h="121570">
                    <a:moveTo>
                      <a:pt x="87553" y="121139"/>
                    </a:moveTo>
                    <a:cubicBezTo>
                      <a:pt x="87553" y="121139"/>
                      <a:pt x="92721" y="119991"/>
                      <a:pt x="98462" y="120852"/>
                    </a:cubicBezTo>
                    <a:lnTo>
                      <a:pt x="100758" y="118556"/>
                    </a:lnTo>
                    <a:lnTo>
                      <a:pt x="120565" y="98749"/>
                    </a:lnTo>
                    <a:cubicBezTo>
                      <a:pt x="119704" y="93295"/>
                      <a:pt x="120852" y="87840"/>
                      <a:pt x="120852" y="87840"/>
                    </a:cubicBezTo>
                    <a:cubicBezTo>
                      <a:pt x="122862" y="75497"/>
                      <a:pt x="117982" y="61144"/>
                      <a:pt x="103342" y="46504"/>
                    </a:cubicBezTo>
                    <a:cubicBezTo>
                      <a:pt x="79229" y="22391"/>
                      <a:pt x="44781" y="0"/>
                      <a:pt x="44781" y="0"/>
                    </a:cubicBezTo>
                    <a:lnTo>
                      <a:pt x="39614" y="5167"/>
                    </a:lnTo>
                    <a:lnTo>
                      <a:pt x="97601" y="63153"/>
                    </a:lnTo>
                    <a:cubicBezTo>
                      <a:pt x="99323" y="64876"/>
                      <a:pt x="99323" y="67459"/>
                      <a:pt x="97601" y="69182"/>
                    </a:cubicBezTo>
                    <a:cubicBezTo>
                      <a:pt x="95878" y="70904"/>
                      <a:pt x="93295" y="70904"/>
                      <a:pt x="91572" y="69182"/>
                    </a:cubicBezTo>
                    <a:lnTo>
                      <a:pt x="33586" y="11195"/>
                    </a:lnTo>
                    <a:lnTo>
                      <a:pt x="25548" y="19233"/>
                    </a:lnTo>
                    <a:lnTo>
                      <a:pt x="83535" y="77219"/>
                    </a:lnTo>
                    <a:cubicBezTo>
                      <a:pt x="85257" y="78942"/>
                      <a:pt x="85257" y="81525"/>
                      <a:pt x="83535" y="83248"/>
                    </a:cubicBezTo>
                    <a:cubicBezTo>
                      <a:pt x="81812" y="84970"/>
                      <a:pt x="79229" y="84970"/>
                      <a:pt x="77506" y="83248"/>
                    </a:cubicBezTo>
                    <a:lnTo>
                      <a:pt x="19520" y="25261"/>
                    </a:lnTo>
                    <a:lnTo>
                      <a:pt x="11482" y="33299"/>
                    </a:lnTo>
                    <a:lnTo>
                      <a:pt x="69469" y="91285"/>
                    </a:lnTo>
                    <a:cubicBezTo>
                      <a:pt x="71191" y="93008"/>
                      <a:pt x="71191" y="95591"/>
                      <a:pt x="69469" y="97313"/>
                    </a:cubicBezTo>
                    <a:cubicBezTo>
                      <a:pt x="67746" y="99036"/>
                      <a:pt x="65163" y="99036"/>
                      <a:pt x="63440" y="97313"/>
                    </a:cubicBezTo>
                    <a:lnTo>
                      <a:pt x="5167" y="39614"/>
                    </a:lnTo>
                    <a:lnTo>
                      <a:pt x="0" y="44781"/>
                    </a:lnTo>
                    <a:cubicBezTo>
                      <a:pt x="0" y="44781"/>
                      <a:pt x="24400" y="81525"/>
                      <a:pt x="46217" y="103629"/>
                    </a:cubicBezTo>
                    <a:cubicBezTo>
                      <a:pt x="60857" y="118269"/>
                      <a:pt x="75210" y="123149"/>
                      <a:pt x="87553" y="121139"/>
                    </a:cubicBezTo>
                    <a:close/>
                  </a:path>
                </a:pathLst>
              </a:custGeom>
              <a:solidFill>
                <a:srgbClr val="002060"/>
              </a:solidFill>
              <a:ln w="2480" cap="flat">
                <a:noFill/>
                <a:prstDash val="solid"/>
                <a:miter/>
              </a:ln>
            </p:spPr>
            <p:txBody>
              <a:bodyPr rtlCol="0" anchor="ctr"/>
              <a:lstStyle/>
              <a:p>
                <a:endParaRPr lang="fr-FR" sz="1200"/>
              </a:p>
            </p:txBody>
          </p:sp>
        </p:grpSp>
        <p:grpSp>
          <p:nvGrpSpPr>
            <p:cNvPr id="45" name="Group 75">
              <a:extLst>
                <a:ext uri="{FF2B5EF4-FFF2-40B4-BE49-F238E27FC236}">
                  <a16:creationId xmlns:a16="http://schemas.microsoft.com/office/drawing/2014/main" id="{3542DA9B-746E-421C-8C3E-5F5DF65575C2}"/>
                </a:ext>
              </a:extLst>
            </p:cNvPr>
            <p:cNvGrpSpPr/>
            <p:nvPr/>
          </p:nvGrpSpPr>
          <p:grpSpPr>
            <a:xfrm>
              <a:off x="9594432" y="5596539"/>
              <a:ext cx="398483" cy="367906"/>
              <a:chOff x="6680200" y="6508752"/>
              <a:chExt cx="360363" cy="331789"/>
            </a:xfrm>
            <a:solidFill>
              <a:schemeClr val="accent5"/>
            </a:solidFill>
          </p:grpSpPr>
          <p:sp>
            <p:nvSpPr>
              <p:cNvPr id="75" name="Freeform 5">
                <a:extLst>
                  <a:ext uri="{FF2B5EF4-FFF2-40B4-BE49-F238E27FC236}">
                    <a16:creationId xmlns:a16="http://schemas.microsoft.com/office/drawing/2014/main" id="{256A2ED8-74F9-4CAD-8D5A-849BA973FC2E}"/>
                  </a:ext>
                </a:extLst>
              </p:cNvPr>
              <p:cNvSpPr>
                <a:spLocks noEditPoints="1"/>
              </p:cNvSpPr>
              <p:nvPr/>
            </p:nvSpPr>
            <p:spPr bwMode="auto">
              <a:xfrm>
                <a:off x="6680200" y="6508752"/>
                <a:ext cx="360363" cy="331789"/>
              </a:xfrm>
              <a:custGeom>
                <a:avLst/>
                <a:gdLst>
                  <a:gd name="T0" fmla="*/ 95 w 96"/>
                  <a:gd name="T1" fmla="*/ 36 h 88"/>
                  <a:gd name="T2" fmla="*/ 95 w 96"/>
                  <a:gd name="T3" fmla="*/ 33 h 88"/>
                  <a:gd name="T4" fmla="*/ 93 w 96"/>
                  <a:gd name="T5" fmla="*/ 33 h 88"/>
                  <a:gd name="T6" fmla="*/ 80 w 96"/>
                  <a:gd name="T7" fmla="*/ 48 h 88"/>
                  <a:gd name="T8" fmla="*/ 80 w 96"/>
                  <a:gd name="T9" fmla="*/ 54 h 88"/>
                  <a:gd name="T10" fmla="*/ 80 w 96"/>
                  <a:gd name="T11" fmla="*/ 66 h 88"/>
                  <a:gd name="T12" fmla="*/ 80 w 96"/>
                  <a:gd name="T13" fmla="*/ 78 h 88"/>
                  <a:gd name="T14" fmla="*/ 74 w 96"/>
                  <a:gd name="T15" fmla="*/ 84 h 88"/>
                  <a:gd name="T16" fmla="*/ 68 w 96"/>
                  <a:gd name="T17" fmla="*/ 78 h 88"/>
                  <a:gd name="T18" fmla="*/ 68 w 96"/>
                  <a:gd name="T19" fmla="*/ 24 h 88"/>
                  <a:gd name="T20" fmla="*/ 60 w 96"/>
                  <a:gd name="T21" fmla="*/ 16 h 88"/>
                  <a:gd name="T22" fmla="*/ 56 w 96"/>
                  <a:gd name="T23" fmla="*/ 16 h 88"/>
                  <a:gd name="T24" fmla="*/ 56 w 96"/>
                  <a:gd name="T25" fmla="*/ 2 h 88"/>
                  <a:gd name="T26" fmla="*/ 54 w 96"/>
                  <a:gd name="T27" fmla="*/ 0 h 88"/>
                  <a:gd name="T28" fmla="*/ 2 w 96"/>
                  <a:gd name="T29" fmla="*/ 0 h 88"/>
                  <a:gd name="T30" fmla="*/ 0 w 96"/>
                  <a:gd name="T31" fmla="*/ 2 h 88"/>
                  <a:gd name="T32" fmla="*/ 0 w 96"/>
                  <a:gd name="T33" fmla="*/ 32 h 88"/>
                  <a:gd name="T34" fmla="*/ 56 w 96"/>
                  <a:gd name="T35" fmla="*/ 32 h 88"/>
                  <a:gd name="T36" fmla="*/ 56 w 96"/>
                  <a:gd name="T37" fmla="*/ 20 h 88"/>
                  <a:gd name="T38" fmla="*/ 60 w 96"/>
                  <a:gd name="T39" fmla="*/ 20 h 88"/>
                  <a:gd name="T40" fmla="*/ 64 w 96"/>
                  <a:gd name="T41" fmla="*/ 24 h 88"/>
                  <a:gd name="T42" fmla="*/ 64 w 96"/>
                  <a:gd name="T43" fmla="*/ 78 h 88"/>
                  <a:gd name="T44" fmla="*/ 74 w 96"/>
                  <a:gd name="T45" fmla="*/ 88 h 88"/>
                  <a:gd name="T46" fmla="*/ 84 w 96"/>
                  <a:gd name="T47" fmla="*/ 78 h 88"/>
                  <a:gd name="T48" fmla="*/ 84 w 96"/>
                  <a:gd name="T49" fmla="*/ 67 h 88"/>
                  <a:gd name="T50" fmla="*/ 91 w 96"/>
                  <a:gd name="T51" fmla="*/ 64 h 88"/>
                  <a:gd name="T52" fmla="*/ 92 w 96"/>
                  <a:gd name="T53" fmla="*/ 62 h 88"/>
                  <a:gd name="T54" fmla="*/ 92 w 96"/>
                  <a:gd name="T55" fmla="*/ 54 h 88"/>
                  <a:gd name="T56" fmla="*/ 90 w 96"/>
                  <a:gd name="T57" fmla="*/ 52 h 88"/>
                  <a:gd name="T58" fmla="*/ 84 w 96"/>
                  <a:gd name="T59" fmla="*/ 52 h 88"/>
                  <a:gd name="T60" fmla="*/ 84 w 96"/>
                  <a:gd name="T61" fmla="*/ 48 h 88"/>
                  <a:gd name="T62" fmla="*/ 95 w 96"/>
                  <a:gd name="T63" fmla="*/ 36 h 88"/>
                  <a:gd name="T64" fmla="*/ 48 w 96"/>
                  <a:gd name="T65" fmla="*/ 26 h 88"/>
                  <a:gd name="T66" fmla="*/ 46 w 96"/>
                  <a:gd name="T67" fmla="*/ 28 h 88"/>
                  <a:gd name="T68" fmla="*/ 10 w 96"/>
                  <a:gd name="T69" fmla="*/ 28 h 88"/>
                  <a:gd name="T70" fmla="*/ 8 w 96"/>
                  <a:gd name="T71" fmla="*/ 26 h 88"/>
                  <a:gd name="T72" fmla="*/ 8 w 96"/>
                  <a:gd name="T73" fmla="*/ 10 h 88"/>
                  <a:gd name="T74" fmla="*/ 10 w 96"/>
                  <a:gd name="T75" fmla="*/ 8 h 88"/>
                  <a:gd name="T76" fmla="*/ 46 w 96"/>
                  <a:gd name="T77" fmla="*/ 8 h 88"/>
                  <a:gd name="T78" fmla="*/ 48 w 96"/>
                  <a:gd name="T79" fmla="*/ 10 h 88"/>
                  <a:gd name="T80" fmla="*/ 48 w 96"/>
                  <a:gd name="T81"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88">
                    <a:moveTo>
                      <a:pt x="95" y="36"/>
                    </a:moveTo>
                    <a:cubicBezTo>
                      <a:pt x="96" y="35"/>
                      <a:pt x="96" y="34"/>
                      <a:pt x="95" y="33"/>
                    </a:cubicBezTo>
                    <a:cubicBezTo>
                      <a:pt x="95" y="32"/>
                      <a:pt x="93" y="32"/>
                      <a:pt x="93" y="33"/>
                    </a:cubicBezTo>
                    <a:cubicBezTo>
                      <a:pt x="88" y="37"/>
                      <a:pt x="80" y="44"/>
                      <a:pt x="80" y="48"/>
                    </a:cubicBezTo>
                    <a:cubicBezTo>
                      <a:pt x="80" y="54"/>
                      <a:pt x="80" y="54"/>
                      <a:pt x="80" y="54"/>
                    </a:cubicBezTo>
                    <a:cubicBezTo>
                      <a:pt x="80" y="66"/>
                      <a:pt x="80" y="66"/>
                      <a:pt x="80" y="66"/>
                    </a:cubicBezTo>
                    <a:cubicBezTo>
                      <a:pt x="80" y="78"/>
                      <a:pt x="80" y="78"/>
                      <a:pt x="80" y="78"/>
                    </a:cubicBezTo>
                    <a:cubicBezTo>
                      <a:pt x="80" y="81"/>
                      <a:pt x="77" y="84"/>
                      <a:pt x="74" y="84"/>
                    </a:cubicBezTo>
                    <a:cubicBezTo>
                      <a:pt x="71" y="84"/>
                      <a:pt x="68" y="81"/>
                      <a:pt x="68" y="78"/>
                    </a:cubicBezTo>
                    <a:cubicBezTo>
                      <a:pt x="68" y="24"/>
                      <a:pt x="68" y="24"/>
                      <a:pt x="68" y="24"/>
                    </a:cubicBezTo>
                    <a:cubicBezTo>
                      <a:pt x="68" y="20"/>
                      <a:pt x="64" y="16"/>
                      <a:pt x="60" y="16"/>
                    </a:cubicBezTo>
                    <a:cubicBezTo>
                      <a:pt x="56" y="16"/>
                      <a:pt x="56" y="16"/>
                      <a:pt x="56" y="16"/>
                    </a:cubicBezTo>
                    <a:cubicBezTo>
                      <a:pt x="56" y="2"/>
                      <a:pt x="56" y="2"/>
                      <a:pt x="56" y="2"/>
                    </a:cubicBezTo>
                    <a:cubicBezTo>
                      <a:pt x="56" y="1"/>
                      <a:pt x="55" y="0"/>
                      <a:pt x="54" y="0"/>
                    </a:cubicBezTo>
                    <a:cubicBezTo>
                      <a:pt x="2" y="0"/>
                      <a:pt x="2" y="0"/>
                      <a:pt x="2" y="0"/>
                    </a:cubicBezTo>
                    <a:cubicBezTo>
                      <a:pt x="1" y="0"/>
                      <a:pt x="0" y="1"/>
                      <a:pt x="0" y="2"/>
                    </a:cubicBezTo>
                    <a:cubicBezTo>
                      <a:pt x="0" y="32"/>
                      <a:pt x="0" y="32"/>
                      <a:pt x="0" y="32"/>
                    </a:cubicBezTo>
                    <a:cubicBezTo>
                      <a:pt x="56" y="32"/>
                      <a:pt x="56" y="32"/>
                      <a:pt x="56" y="32"/>
                    </a:cubicBezTo>
                    <a:cubicBezTo>
                      <a:pt x="56" y="20"/>
                      <a:pt x="56" y="20"/>
                      <a:pt x="56" y="20"/>
                    </a:cubicBezTo>
                    <a:cubicBezTo>
                      <a:pt x="60" y="20"/>
                      <a:pt x="60" y="20"/>
                      <a:pt x="60" y="20"/>
                    </a:cubicBezTo>
                    <a:cubicBezTo>
                      <a:pt x="62" y="20"/>
                      <a:pt x="64" y="22"/>
                      <a:pt x="64" y="24"/>
                    </a:cubicBezTo>
                    <a:cubicBezTo>
                      <a:pt x="64" y="78"/>
                      <a:pt x="64" y="78"/>
                      <a:pt x="64" y="78"/>
                    </a:cubicBezTo>
                    <a:cubicBezTo>
                      <a:pt x="64" y="84"/>
                      <a:pt x="68" y="88"/>
                      <a:pt x="74" y="88"/>
                    </a:cubicBezTo>
                    <a:cubicBezTo>
                      <a:pt x="80" y="88"/>
                      <a:pt x="84" y="84"/>
                      <a:pt x="84" y="78"/>
                    </a:cubicBezTo>
                    <a:cubicBezTo>
                      <a:pt x="84" y="67"/>
                      <a:pt x="84" y="67"/>
                      <a:pt x="84" y="67"/>
                    </a:cubicBezTo>
                    <a:cubicBezTo>
                      <a:pt x="91" y="64"/>
                      <a:pt x="91" y="64"/>
                      <a:pt x="91" y="64"/>
                    </a:cubicBezTo>
                    <a:cubicBezTo>
                      <a:pt x="92" y="63"/>
                      <a:pt x="92" y="63"/>
                      <a:pt x="92" y="62"/>
                    </a:cubicBezTo>
                    <a:cubicBezTo>
                      <a:pt x="92" y="54"/>
                      <a:pt x="92" y="54"/>
                      <a:pt x="92" y="54"/>
                    </a:cubicBezTo>
                    <a:cubicBezTo>
                      <a:pt x="92" y="53"/>
                      <a:pt x="91" y="52"/>
                      <a:pt x="90" y="52"/>
                    </a:cubicBezTo>
                    <a:cubicBezTo>
                      <a:pt x="84" y="52"/>
                      <a:pt x="84" y="52"/>
                      <a:pt x="84" y="52"/>
                    </a:cubicBezTo>
                    <a:cubicBezTo>
                      <a:pt x="84" y="48"/>
                      <a:pt x="84" y="48"/>
                      <a:pt x="84" y="48"/>
                    </a:cubicBezTo>
                    <a:cubicBezTo>
                      <a:pt x="84" y="46"/>
                      <a:pt x="90" y="40"/>
                      <a:pt x="95" y="36"/>
                    </a:cubicBezTo>
                    <a:close/>
                    <a:moveTo>
                      <a:pt x="48" y="26"/>
                    </a:moveTo>
                    <a:cubicBezTo>
                      <a:pt x="48" y="27"/>
                      <a:pt x="47" y="28"/>
                      <a:pt x="46" y="28"/>
                    </a:cubicBezTo>
                    <a:cubicBezTo>
                      <a:pt x="10" y="28"/>
                      <a:pt x="10" y="28"/>
                      <a:pt x="10" y="28"/>
                    </a:cubicBezTo>
                    <a:cubicBezTo>
                      <a:pt x="9" y="28"/>
                      <a:pt x="8" y="27"/>
                      <a:pt x="8" y="26"/>
                    </a:cubicBezTo>
                    <a:cubicBezTo>
                      <a:pt x="8" y="10"/>
                      <a:pt x="8" y="10"/>
                      <a:pt x="8" y="10"/>
                    </a:cubicBezTo>
                    <a:cubicBezTo>
                      <a:pt x="8" y="9"/>
                      <a:pt x="9" y="8"/>
                      <a:pt x="10" y="8"/>
                    </a:cubicBezTo>
                    <a:cubicBezTo>
                      <a:pt x="46" y="8"/>
                      <a:pt x="46" y="8"/>
                      <a:pt x="46" y="8"/>
                    </a:cubicBezTo>
                    <a:cubicBezTo>
                      <a:pt x="47" y="8"/>
                      <a:pt x="48" y="9"/>
                      <a:pt x="48" y="10"/>
                    </a:cubicBezTo>
                    <a:lnTo>
                      <a:pt x="48"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200" dirty="0">
                  <a:latin typeface="Roboto" pitchFamily="2" charset="0"/>
                  <a:ea typeface="Roboto" pitchFamily="2" charset="0"/>
                </a:endParaRPr>
              </a:p>
            </p:txBody>
          </p:sp>
          <p:sp>
            <p:nvSpPr>
              <p:cNvPr id="76" name="Freeform 6">
                <a:extLst>
                  <a:ext uri="{FF2B5EF4-FFF2-40B4-BE49-F238E27FC236}">
                    <a16:creationId xmlns:a16="http://schemas.microsoft.com/office/drawing/2014/main" id="{CF49F3AF-D410-4854-A509-BECE8647B909}"/>
                  </a:ext>
                </a:extLst>
              </p:cNvPr>
              <p:cNvSpPr>
                <a:spLocks noEditPoints="1"/>
              </p:cNvSpPr>
              <p:nvPr/>
            </p:nvSpPr>
            <p:spPr bwMode="auto">
              <a:xfrm>
                <a:off x="6680200" y="6645276"/>
                <a:ext cx="211138" cy="195263"/>
              </a:xfrm>
              <a:custGeom>
                <a:avLst/>
                <a:gdLst>
                  <a:gd name="T0" fmla="*/ 0 w 56"/>
                  <a:gd name="T1" fmla="*/ 50 h 52"/>
                  <a:gd name="T2" fmla="*/ 2 w 56"/>
                  <a:gd name="T3" fmla="*/ 52 h 52"/>
                  <a:gd name="T4" fmla="*/ 54 w 56"/>
                  <a:gd name="T5" fmla="*/ 52 h 52"/>
                  <a:gd name="T6" fmla="*/ 56 w 56"/>
                  <a:gd name="T7" fmla="*/ 50 h 52"/>
                  <a:gd name="T8" fmla="*/ 56 w 56"/>
                  <a:gd name="T9" fmla="*/ 0 h 52"/>
                  <a:gd name="T10" fmla="*/ 0 w 56"/>
                  <a:gd name="T11" fmla="*/ 0 h 52"/>
                  <a:gd name="T12" fmla="*/ 0 w 56"/>
                  <a:gd name="T13" fmla="*/ 50 h 52"/>
                  <a:gd name="T14" fmla="*/ 32 w 56"/>
                  <a:gd name="T15" fmla="*/ 14 h 52"/>
                  <a:gd name="T16" fmla="*/ 34 w 56"/>
                  <a:gd name="T17" fmla="*/ 12 h 52"/>
                  <a:gd name="T18" fmla="*/ 42 w 56"/>
                  <a:gd name="T19" fmla="*/ 12 h 52"/>
                  <a:gd name="T20" fmla="*/ 44 w 56"/>
                  <a:gd name="T21" fmla="*/ 14 h 52"/>
                  <a:gd name="T22" fmla="*/ 44 w 56"/>
                  <a:gd name="T23" fmla="*/ 30 h 52"/>
                  <a:gd name="T24" fmla="*/ 42 w 56"/>
                  <a:gd name="T25" fmla="*/ 32 h 52"/>
                  <a:gd name="T26" fmla="*/ 34 w 56"/>
                  <a:gd name="T27" fmla="*/ 32 h 52"/>
                  <a:gd name="T28" fmla="*/ 32 w 56"/>
                  <a:gd name="T29" fmla="*/ 30 h 52"/>
                  <a:gd name="T30" fmla="*/ 32 w 56"/>
                  <a:gd name="T31" fmla="*/ 14 h 52"/>
                  <a:gd name="T32" fmla="*/ 34 w 56"/>
                  <a:gd name="T33" fmla="*/ 36 h 52"/>
                  <a:gd name="T34" fmla="*/ 42 w 56"/>
                  <a:gd name="T35" fmla="*/ 36 h 52"/>
                  <a:gd name="T36" fmla="*/ 44 w 56"/>
                  <a:gd name="T37" fmla="*/ 38 h 52"/>
                  <a:gd name="T38" fmla="*/ 42 w 56"/>
                  <a:gd name="T39" fmla="*/ 40 h 52"/>
                  <a:gd name="T40" fmla="*/ 34 w 56"/>
                  <a:gd name="T41" fmla="*/ 40 h 52"/>
                  <a:gd name="T42" fmla="*/ 32 w 56"/>
                  <a:gd name="T43" fmla="*/ 38 h 52"/>
                  <a:gd name="T44" fmla="*/ 34 w 56"/>
                  <a:gd name="T45"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52">
                    <a:moveTo>
                      <a:pt x="0" y="50"/>
                    </a:moveTo>
                    <a:cubicBezTo>
                      <a:pt x="0" y="51"/>
                      <a:pt x="1" y="52"/>
                      <a:pt x="2" y="52"/>
                    </a:cubicBezTo>
                    <a:cubicBezTo>
                      <a:pt x="54" y="52"/>
                      <a:pt x="54" y="52"/>
                      <a:pt x="54" y="52"/>
                    </a:cubicBezTo>
                    <a:cubicBezTo>
                      <a:pt x="55" y="52"/>
                      <a:pt x="56" y="51"/>
                      <a:pt x="56" y="50"/>
                    </a:cubicBezTo>
                    <a:cubicBezTo>
                      <a:pt x="56" y="0"/>
                      <a:pt x="56" y="0"/>
                      <a:pt x="56" y="0"/>
                    </a:cubicBezTo>
                    <a:cubicBezTo>
                      <a:pt x="0" y="0"/>
                      <a:pt x="0" y="0"/>
                      <a:pt x="0" y="0"/>
                    </a:cubicBezTo>
                    <a:lnTo>
                      <a:pt x="0" y="50"/>
                    </a:lnTo>
                    <a:close/>
                    <a:moveTo>
                      <a:pt x="32" y="14"/>
                    </a:moveTo>
                    <a:cubicBezTo>
                      <a:pt x="32" y="13"/>
                      <a:pt x="33" y="12"/>
                      <a:pt x="34" y="12"/>
                    </a:cubicBezTo>
                    <a:cubicBezTo>
                      <a:pt x="42" y="12"/>
                      <a:pt x="42" y="12"/>
                      <a:pt x="42" y="12"/>
                    </a:cubicBezTo>
                    <a:cubicBezTo>
                      <a:pt x="43" y="12"/>
                      <a:pt x="44" y="13"/>
                      <a:pt x="44" y="14"/>
                    </a:cubicBezTo>
                    <a:cubicBezTo>
                      <a:pt x="44" y="30"/>
                      <a:pt x="44" y="30"/>
                      <a:pt x="44" y="30"/>
                    </a:cubicBezTo>
                    <a:cubicBezTo>
                      <a:pt x="44" y="31"/>
                      <a:pt x="43" y="32"/>
                      <a:pt x="42" y="32"/>
                    </a:cubicBezTo>
                    <a:cubicBezTo>
                      <a:pt x="34" y="32"/>
                      <a:pt x="34" y="32"/>
                      <a:pt x="34" y="32"/>
                    </a:cubicBezTo>
                    <a:cubicBezTo>
                      <a:pt x="33" y="32"/>
                      <a:pt x="32" y="31"/>
                      <a:pt x="32" y="30"/>
                    </a:cubicBezTo>
                    <a:lnTo>
                      <a:pt x="32" y="14"/>
                    </a:lnTo>
                    <a:close/>
                    <a:moveTo>
                      <a:pt x="34" y="36"/>
                    </a:moveTo>
                    <a:cubicBezTo>
                      <a:pt x="42" y="36"/>
                      <a:pt x="42" y="36"/>
                      <a:pt x="42" y="36"/>
                    </a:cubicBezTo>
                    <a:cubicBezTo>
                      <a:pt x="43" y="36"/>
                      <a:pt x="44" y="37"/>
                      <a:pt x="44" y="38"/>
                    </a:cubicBezTo>
                    <a:cubicBezTo>
                      <a:pt x="44" y="39"/>
                      <a:pt x="43" y="40"/>
                      <a:pt x="42" y="40"/>
                    </a:cubicBezTo>
                    <a:cubicBezTo>
                      <a:pt x="34" y="40"/>
                      <a:pt x="34" y="40"/>
                      <a:pt x="34" y="40"/>
                    </a:cubicBezTo>
                    <a:cubicBezTo>
                      <a:pt x="33" y="40"/>
                      <a:pt x="32" y="39"/>
                      <a:pt x="32" y="38"/>
                    </a:cubicBezTo>
                    <a:cubicBezTo>
                      <a:pt x="32" y="37"/>
                      <a:pt x="33" y="36"/>
                      <a:pt x="3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200">
                  <a:latin typeface="Roboto" pitchFamily="2" charset="0"/>
                  <a:ea typeface="Roboto" pitchFamily="2" charset="0"/>
                </a:endParaRPr>
              </a:p>
            </p:txBody>
          </p:sp>
        </p:grpSp>
        <p:grpSp>
          <p:nvGrpSpPr>
            <p:cNvPr id="46" name="Groupe 45">
              <a:extLst>
                <a:ext uri="{FF2B5EF4-FFF2-40B4-BE49-F238E27FC236}">
                  <a16:creationId xmlns:a16="http://schemas.microsoft.com/office/drawing/2014/main" id="{89151C7C-AFBD-443C-926F-DDA66A0D5830}"/>
                </a:ext>
              </a:extLst>
            </p:cNvPr>
            <p:cNvGrpSpPr/>
            <p:nvPr/>
          </p:nvGrpSpPr>
          <p:grpSpPr>
            <a:xfrm>
              <a:off x="3234540" y="2027124"/>
              <a:ext cx="4153309" cy="3534446"/>
              <a:chOff x="2494292" y="2356620"/>
              <a:chExt cx="3582005" cy="3048269"/>
            </a:xfrm>
          </p:grpSpPr>
          <p:sp>
            <p:nvSpPr>
              <p:cNvPr id="61" name="ZoneTexte 60">
                <a:extLst>
                  <a:ext uri="{FF2B5EF4-FFF2-40B4-BE49-F238E27FC236}">
                    <a16:creationId xmlns:a16="http://schemas.microsoft.com/office/drawing/2014/main" id="{6676A882-7204-400A-B337-E97C43AB686B}"/>
                  </a:ext>
                </a:extLst>
              </p:cNvPr>
              <p:cNvSpPr txBox="1"/>
              <p:nvPr/>
            </p:nvSpPr>
            <p:spPr>
              <a:xfrm>
                <a:off x="3330157" y="5165992"/>
                <a:ext cx="2618356" cy="238897"/>
              </a:xfrm>
              <a:prstGeom prst="rect">
                <a:avLst/>
              </a:prstGeom>
              <a:solidFill>
                <a:srgbClr val="24356D"/>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200" b="1" dirty="0" err="1">
                    <a:solidFill>
                      <a:schemeClr val="bg1"/>
                    </a:solidFill>
                    <a:latin typeface="Roboto" pitchFamily="2" charset="0"/>
                    <a:ea typeface="Roboto" pitchFamily="2" charset="0"/>
                  </a:rPr>
                  <a:t>Users</a:t>
                </a:r>
                <a:endParaRPr lang="fr-FR" sz="1200" b="1" dirty="0">
                  <a:solidFill>
                    <a:schemeClr val="bg1"/>
                  </a:solidFill>
                  <a:latin typeface="Roboto" pitchFamily="2" charset="0"/>
                  <a:ea typeface="Roboto" pitchFamily="2" charset="0"/>
                </a:endParaRPr>
              </a:p>
            </p:txBody>
          </p:sp>
          <p:cxnSp>
            <p:nvCxnSpPr>
              <p:cNvPr id="62" name="Connecteur droit 61">
                <a:extLst>
                  <a:ext uri="{FF2B5EF4-FFF2-40B4-BE49-F238E27FC236}">
                    <a16:creationId xmlns:a16="http://schemas.microsoft.com/office/drawing/2014/main" id="{697449D7-1E67-47F9-9334-DC68BF72D6DA}"/>
                  </a:ext>
                </a:extLst>
              </p:cNvPr>
              <p:cNvCxnSpPr>
                <a:cxnSpLocks/>
              </p:cNvCxnSpPr>
              <p:nvPr/>
            </p:nvCxnSpPr>
            <p:spPr>
              <a:xfrm>
                <a:off x="3859193" y="2712772"/>
                <a:ext cx="0" cy="86400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209AC693-173F-4C80-AA00-92B3EFCC85E0}"/>
                  </a:ext>
                </a:extLst>
              </p:cNvPr>
              <p:cNvCxnSpPr>
                <a:cxnSpLocks/>
              </p:cNvCxnSpPr>
              <p:nvPr/>
            </p:nvCxnSpPr>
            <p:spPr>
              <a:xfrm>
                <a:off x="3855595" y="4131053"/>
                <a:ext cx="0" cy="86400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93D3CFEF-F5B9-47EA-A3F9-000BB2DF6A39}"/>
                  </a:ext>
                </a:extLst>
              </p:cNvPr>
              <p:cNvSpPr txBox="1"/>
              <p:nvPr/>
            </p:nvSpPr>
            <p:spPr>
              <a:xfrm>
                <a:off x="3158448" y="2356620"/>
                <a:ext cx="1411200" cy="265441"/>
              </a:xfrm>
              <a:prstGeom prst="rect">
                <a:avLst/>
              </a:prstGeom>
              <a:noFill/>
              <a:ln>
                <a:noFill/>
              </a:ln>
              <a:effectLst>
                <a:glow rad="101600">
                  <a:schemeClr val="bg2">
                    <a:alpha val="43000"/>
                  </a:schemeClr>
                </a:glow>
              </a:effectLst>
            </p:spPr>
            <p:txBody>
              <a:bodyPr wrap="square" rtlCol="0">
                <a:spAutoFit/>
              </a:bodyPr>
              <a:lstStyle/>
              <a:p>
                <a:pPr algn="ctr"/>
                <a:r>
                  <a:rPr lang="fr-FR" sz="1400" b="1" dirty="0" err="1">
                    <a:latin typeface="Roboto" pitchFamily="2" charset="0"/>
                    <a:ea typeface="Roboto" pitchFamily="2" charset="0"/>
                  </a:rPr>
                  <a:t>Suppliers</a:t>
                </a:r>
                <a:endParaRPr lang="fr-FR" sz="1400" b="1" dirty="0">
                  <a:latin typeface="Roboto" pitchFamily="2" charset="0"/>
                  <a:ea typeface="Roboto" pitchFamily="2" charset="0"/>
                </a:endParaRPr>
              </a:p>
            </p:txBody>
          </p:sp>
          <p:sp>
            <p:nvSpPr>
              <p:cNvPr id="65" name="ZoneTexte 64">
                <a:extLst>
                  <a:ext uri="{FF2B5EF4-FFF2-40B4-BE49-F238E27FC236}">
                    <a16:creationId xmlns:a16="http://schemas.microsoft.com/office/drawing/2014/main" id="{BBC3A64A-B286-4F8D-B888-F5C485CF741E}"/>
                  </a:ext>
                </a:extLst>
              </p:cNvPr>
              <p:cNvSpPr txBox="1"/>
              <p:nvPr/>
            </p:nvSpPr>
            <p:spPr>
              <a:xfrm>
                <a:off x="3117147" y="3636144"/>
                <a:ext cx="1411200" cy="451249"/>
              </a:xfrm>
              <a:prstGeom prst="rect">
                <a:avLst/>
              </a:prstGeom>
              <a:noFill/>
              <a:ln>
                <a:noFill/>
              </a:ln>
              <a:effectLst>
                <a:glow rad="63500">
                  <a:schemeClr val="accent2">
                    <a:alpha val="43000"/>
                  </a:schemeClr>
                </a:glow>
              </a:effectLst>
            </p:spPr>
            <p:txBody>
              <a:bodyPr wrap="square" rtlCol="0">
                <a:spAutoFit/>
              </a:bodyPr>
              <a:lstStyle/>
              <a:p>
                <a:pPr algn="ctr"/>
                <a:r>
                  <a:rPr lang="fr-FR" sz="1400" b="1" dirty="0" err="1">
                    <a:solidFill>
                      <a:srgbClr val="C66C61"/>
                    </a:solidFill>
                    <a:latin typeface="Roboto" pitchFamily="2" charset="0"/>
                    <a:ea typeface="Roboto" pitchFamily="2" charset="0"/>
                  </a:rPr>
                  <a:t>Motorway</a:t>
                </a:r>
                <a:r>
                  <a:rPr lang="fr-FR" sz="1400" b="1" dirty="0">
                    <a:solidFill>
                      <a:srgbClr val="C66C61"/>
                    </a:solidFill>
                    <a:latin typeface="Roboto" pitchFamily="2" charset="0"/>
                    <a:ea typeface="Roboto" pitchFamily="2" charset="0"/>
                  </a:rPr>
                  <a:t> </a:t>
                </a:r>
                <a:r>
                  <a:rPr lang="fr-FR" sz="1400" b="1" dirty="0" err="1">
                    <a:solidFill>
                      <a:srgbClr val="C66C61"/>
                    </a:solidFill>
                    <a:latin typeface="Roboto" pitchFamily="2" charset="0"/>
                    <a:ea typeface="Roboto" pitchFamily="2" charset="0"/>
                  </a:rPr>
                  <a:t>company</a:t>
                </a:r>
                <a:endParaRPr lang="fr-FR" sz="1400" b="1" dirty="0">
                  <a:solidFill>
                    <a:srgbClr val="C66C61"/>
                  </a:solidFill>
                  <a:latin typeface="Roboto" pitchFamily="2" charset="0"/>
                  <a:ea typeface="Roboto" pitchFamily="2" charset="0"/>
                </a:endParaRPr>
              </a:p>
            </p:txBody>
          </p:sp>
          <p:sp>
            <p:nvSpPr>
              <p:cNvPr id="66" name="ZoneTexte 65">
                <a:extLst>
                  <a:ext uri="{FF2B5EF4-FFF2-40B4-BE49-F238E27FC236}">
                    <a16:creationId xmlns:a16="http://schemas.microsoft.com/office/drawing/2014/main" id="{C6426B1F-6B1D-4BF7-AD09-080770F86468}"/>
                  </a:ext>
                </a:extLst>
              </p:cNvPr>
              <p:cNvSpPr txBox="1"/>
              <p:nvPr/>
            </p:nvSpPr>
            <p:spPr>
              <a:xfrm>
                <a:off x="3864143" y="2711793"/>
                <a:ext cx="761092" cy="398161"/>
              </a:xfrm>
              <a:prstGeom prst="rect">
                <a:avLst/>
              </a:prstGeom>
              <a:noFill/>
            </p:spPr>
            <p:txBody>
              <a:bodyPr wrap="square" rtlCol="0">
                <a:spAutoFit/>
              </a:bodyPr>
              <a:lstStyle/>
              <a:p>
                <a:r>
                  <a:rPr lang="fr-FR" sz="1200" dirty="0" err="1">
                    <a:solidFill>
                      <a:schemeClr val="tx1">
                        <a:lumMod val="50000"/>
                        <a:lumOff val="50000"/>
                      </a:schemeClr>
                    </a:solidFill>
                    <a:latin typeface="Roboto" pitchFamily="2" charset="0"/>
                    <a:ea typeface="Roboto" pitchFamily="2" charset="0"/>
                  </a:rPr>
                  <a:t>Upstream</a:t>
                </a:r>
                <a:r>
                  <a:rPr lang="fr-FR" sz="1200" dirty="0">
                    <a:solidFill>
                      <a:schemeClr val="tx1">
                        <a:lumMod val="50000"/>
                        <a:lumOff val="50000"/>
                      </a:schemeClr>
                    </a:solidFill>
                    <a:latin typeface="Roboto" pitchFamily="2" charset="0"/>
                    <a:ea typeface="Roboto" pitchFamily="2" charset="0"/>
                  </a:rPr>
                  <a:t> </a:t>
                </a:r>
                <a:r>
                  <a:rPr lang="fr-FR" sz="1200" dirty="0" err="1">
                    <a:solidFill>
                      <a:schemeClr val="tx1">
                        <a:lumMod val="50000"/>
                        <a:lumOff val="50000"/>
                      </a:schemeClr>
                    </a:solidFill>
                    <a:latin typeface="Roboto" pitchFamily="2" charset="0"/>
                    <a:ea typeface="Roboto" pitchFamily="2" charset="0"/>
                  </a:rPr>
                  <a:t>markets</a:t>
                </a:r>
                <a:endParaRPr lang="fr-FR" sz="1200" dirty="0">
                  <a:solidFill>
                    <a:schemeClr val="tx1">
                      <a:lumMod val="50000"/>
                      <a:lumOff val="50000"/>
                    </a:schemeClr>
                  </a:solidFill>
                  <a:latin typeface="Roboto" pitchFamily="2" charset="0"/>
                  <a:ea typeface="Roboto" pitchFamily="2" charset="0"/>
                </a:endParaRPr>
              </a:p>
            </p:txBody>
          </p:sp>
          <p:sp>
            <p:nvSpPr>
              <p:cNvPr id="67" name="ZoneTexte 66">
                <a:extLst>
                  <a:ext uri="{FF2B5EF4-FFF2-40B4-BE49-F238E27FC236}">
                    <a16:creationId xmlns:a16="http://schemas.microsoft.com/office/drawing/2014/main" id="{45D97618-9EE3-4770-A845-E0B44A54687B}"/>
                  </a:ext>
                </a:extLst>
              </p:cNvPr>
              <p:cNvSpPr txBox="1"/>
              <p:nvPr/>
            </p:nvSpPr>
            <p:spPr>
              <a:xfrm>
                <a:off x="3858336" y="4118615"/>
                <a:ext cx="931442" cy="398161"/>
              </a:xfrm>
              <a:prstGeom prst="rect">
                <a:avLst/>
              </a:prstGeom>
              <a:noFill/>
            </p:spPr>
            <p:txBody>
              <a:bodyPr wrap="square" rtlCol="0">
                <a:spAutoFit/>
              </a:bodyPr>
              <a:lstStyle/>
              <a:p>
                <a:r>
                  <a:rPr lang="fr-FR" sz="1200" dirty="0" err="1">
                    <a:solidFill>
                      <a:schemeClr val="tx1">
                        <a:lumMod val="50000"/>
                        <a:lumOff val="50000"/>
                      </a:schemeClr>
                    </a:solidFill>
                    <a:latin typeface="Roboto" pitchFamily="2" charset="0"/>
                    <a:ea typeface="Roboto" pitchFamily="2" charset="0"/>
                  </a:rPr>
                  <a:t>Downstream</a:t>
                </a:r>
                <a:r>
                  <a:rPr lang="fr-FR" sz="1200" dirty="0">
                    <a:solidFill>
                      <a:schemeClr val="tx1">
                        <a:lumMod val="50000"/>
                        <a:lumOff val="50000"/>
                      </a:schemeClr>
                    </a:solidFill>
                    <a:latin typeface="Roboto" pitchFamily="2" charset="0"/>
                    <a:ea typeface="Roboto" pitchFamily="2" charset="0"/>
                  </a:rPr>
                  <a:t> </a:t>
                </a:r>
                <a:r>
                  <a:rPr lang="fr-FR" sz="1200" dirty="0" err="1">
                    <a:solidFill>
                      <a:schemeClr val="tx1">
                        <a:lumMod val="50000"/>
                        <a:lumOff val="50000"/>
                      </a:schemeClr>
                    </a:solidFill>
                    <a:latin typeface="Roboto" pitchFamily="2" charset="0"/>
                    <a:ea typeface="Roboto" pitchFamily="2" charset="0"/>
                  </a:rPr>
                  <a:t>markets</a:t>
                </a:r>
                <a:endParaRPr lang="fr-FR" sz="1200" dirty="0">
                  <a:solidFill>
                    <a:schemeClr val="tx1">
                      <a:lumMod val="50000"/>
                      <a:lumOff val="50000"/>
                    </a:schemeClr>
                  </a:solidFill>
                  <a:latin typeface="Roboto" pitchFamily="2" charset="0"/>
                  <a:ea typeface="Roboto" pitchFamily="2" charset="0"/>
                </a:endParaRPr>
              </a:p>
            </p:txBody>
          </p:sp>
          <p:grpSp>
            <p:nvGrpSpPr>
              <p:cNvPr id="68" name="Groupe 67">
                <a:extLst>
                  <a:ext uri="{FF2B5EF4-FFF2-40B4-BE49-F238E27FC236}">
                    <a16:creationId xmlns:a16="http://schemas.microsoft.com/office/drawing/2014/main" id="{2833433F-74C8-416E-878A-16676DA31EDD}"/>
                  </a:ext>
                </a:extLst>
              </p:cNvPr>
              <p:cNvGrpSpPr/>
              <p:nvPr/>
            </p:nvGrpSpPr>
            <p:grpSpPr>
              <a:xfrm>
                <a:off x="4528346" y="3530435"/>
                <a:ext cx="1547951" cy="1464619"/>
                <a:chOff x="2978201" y="3530435"/>
                <a:chExt cx="1547951" cy="1464619"/>
              </a:xfrm>
            </p:grpSpPr>
            <p:cxnSp>
              <p:nvCxnSpPr>
                <p:cNvPr id="72" name="Connecteur droit 71">
                  <a:extLst>
                    <a:ext uri="{FF2B5EF4-FFF2-40B4-BE49-F238E27FC236}">
                      <a16:creationId xmlns:a16="http://schemas.microsoft.com/office/drawing/2014/main" id="{EC76A73E-F46D-4926-A3C5-BD0431BAA729}"/>
                    </a:ext>
                  </a:extLst>
                </p:cNvPr>
                <p:cNvCxnSpPr>
                  <a:cxnSpLocks/>
                </p:cNvCxnSpPr>
                <p:nvPr/>
              </p:nvCxnSpPr>
              <p:spPr>
                <a:xfrm flipH="1">
                  <a:off x="3765060" y="4131054"/>
                  <a:ext cx="1709" cy="86400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ZoneTexte 72">
                  <a:extLst>
                    <a:ext uri="{FF2B5EF4-FFF2-40B4-BE49-F238E27FC236}">
                      <a16:creationId xmlns:a16="http://schemas.microsoft.com/office/drawing/2014/main" id="{4BA92C43-A50E-4809-9EE1-F8590B0E7487}"/>
                    </a:ext>
                  </a:extLst>
                </p:cNvPr>
                <p:cNvSpPr txBox="1"/>
                <p:nvPr/>
              </p:nvSpPr>
              <p:spPr>
                <a:xfrm>
                  <a:off x="2978201" y="3530435"/>
                  <a:ext cx="1487480" cy="637058"/>
                </a:xfrm>
                <a:prstGeom prst="rect">
                  <a:avLst/>
                </a:prstGeom>
                <a:noFill/>
                <a:ln>
                  <a:noFill/>
                </a:ln>
                <a:effectLst>
                  <a:glow rad="101600">
                    <a:schemeClr val="bg2">
                      <a:alpha val="43000"/>
                    </a:schemeClr>
                  </a:glow>
                </a:effectLst>
              </p:spPr>
              <p:txBody>
                <a:bodyPr wrap="square" rtlCol="0">
                  <a:spAutoFit/>
                </a:bodyPr>
                <a:lstStyle/>
                <a:p>
                  <a:pPr algn="ctr"/>
                  <a:r>
                    <a:rPr lang="en-US" sz="1400" b="1" dirty="0">
                      <a:latin typeface="Roboto" pitchFamily="2" charset="0"/>
                      <a:ea typeface="Roboto" pitchFamily="2" charset="0"/>
                    </a:rPr>
                    <a:t>Operators of motorway service areas</a:t>
                  </a:r>
                  <a:endParaRPr lang="fr-FR" sz="1400" b="1" dirty="0">
                    <a:latin typeface="Roboto" pitchFamily="2" charset="0"/>
                    <a:ea typeface="Roboto" pitchFamily="2" charset="0"/>
                  </a:endParaRPr>
                </a:p>
              </p:txBody>
            </p:sp>
            <p:sp>
              <p:nvSpPr>
                <p:cNvPr id="74" name="ZoneTexte 73">
                  <a:extLst>
                    <a:ext uri="{FF2B5EF4-FFF2-40B4-BE49-F238E27FC236}">
                      <a16:creationId xmlns:a16="http://schemas.microsoft.com/office/drawing/2014/main" id="{C46A0C5F-4DDD-4A16-A4BF-6ABC3E7EA8B8}"/>
                    </a:ext>
                  </a:extLst>
                </p:cNvPr>
                <p:cNvSpPr txBox="1"/>
                <p:nvPr/>
              </p:nvSpPr>
              <p:spPr>
                <a:xfrm>
                  <a:off x="3765060" y="4132639"/>
                  <a:ext cx="761092" cy="398161"/>
                </a:xfrm>
                <a:prstGeom prst="rect">
                  <a:avLst/>
                </a:prstGeom>
                <a:noFill/>
              </p:spPr>
              <p:txBody>
                <a:bodyPr wrap="square" rtlCol="0">
                  <a:spAutoFit/>
                </a:bodyPr>
                <a:lstStyle/>
                <a:p>
                  <a:r>
                    <a:rPr lang="fr-FR" sz="1200" dirty="0" err="1">
                      <a:solidFill>
                        <a:schemeClr val="tx1">
                          <a:lumMod val="50000"/>
                          <a:lumOff val="50000"/>
                        </a:schemeClr>
                      </a:solidFill>
                      <a:latin typeface="Roboto" pitchFamily="2" charset="0"/>
                      <a:ea typeface="Roboto" pitchFamily="2" charset="0"/>
                    </a:rPr>
                    <a:t>Related</a:t>
                  </a:r>
                  <a:r>
                    <a:rPr lang="fr-FR" sz="1200" dirty="0">
                      <a:solidFill>
                        <a:schemeClr val="tx1">
                          <a:lumMod val="50000"/>
                          <a:lumOff val="50000"/>
                        </a:schemeClr>
                      </a:solidFill>
                      <a:latin typeface="Roboto" pitchFamily="2" charset="0"/>
                      <a:ea typeface="Roboto" pitchFamily="2" charset="0"/>
                    </a:rPr>
                    <a:t> </a:t>
                  </a:r>
                  <a:r>
                    <a:rPr lang="fr-FR" sz="1200" dirty="0" err="1">
                      <a:solidFill>
                        <a:schemeClr val="tx1">
                          <a:lumMod val="50000"/>
                          <a:lumOff val="50000"/>
                        </a:schemeClr>
                      </a:solidFill>
                      <a:latin typeface="Roboto" pitchFamily="2" charset="0"/>
                      <a:ea typeface="Roboto" pitchFamily="2" charset="0"/>
                    </a:rPr>
                    <a:t>markets</a:t>
                  </a:r>
                  <a:endParaRPr lang="fr-FR" sz="1200" dirty="0">
                    <a:solidFill>
                      <a:schemeClr val="tx1">
                        <a:lumMod val="50000"/>
                        <a:lumOff val="50000"/>
                      </a:schemeClr>
                    </a:solidFill>
                    <a:latin typeface="Roboto" pitchFamily="2" charset="0"/>
                    <a:ea typeface="Roboto" pitchFamily="2" charset="0"/>
                  </a:endParaRPr>
                </a:p>
              </p:txBody>
            </p:sp>
          </p:grpSp>
          <p:sp>
            <p:nvSpPr>
              <p:cNvPr id="69" name="ZoneTexte 68">
                <a:extLst>
                  <a:ext uri="{FF2B5EF4-FFF2-40B4-BE49-F238E27FC236}">
                    <a16:creationId xmlns:a16="http://schemas.microsoft.com/office/drawing/2014/main" id="{9E1D757E-4168-4692-A452-60423A586B91}"/>
                  </a:ext>
                </a:extLst>
              </p:cNvPr>
              <p:cNvSpPr txBox="1"/>
              <p:nvPr/>
            </p:nvSpPr>
            <p:spPr>
              <a:xfrm>
                <a:off x="2494292" y="3723683"/>
                <a:ext cx="576000" cy="265441"/>
              </a:xfrm>
              <a:prstGeom prst="rect">
                <a:avLst/>
              </a:prstGeom>
              <a:noFill/>
              <a:ln>
                <a:noFill/>
              </a:ln>
              <a:effectLst>
                <a:glow rad="101600">
                  <a:schemeClr val="bg2">
                    <a:alpha val="43000"/>
                  </a:schemeClr>
                </a:glow>
              </a:effectLst>
            </p:spPr>
            <p:txBody>
              <a:bodyPr wrap="square" rtlCol="0">
                <a:spAutoFit/>
              </a:bodyPr>
              <a:lstStyle/>
              <a:p>
                <a:pPr algn="ctr"/>
                <a:r>
                  <a:rPr lang="fr-FR" sz="1400" b="1" dirty="0">
                    <a:latin typeface="Roboto" pitchFamily="2" charset="0"/>
                    <a:ea typeface="Roboto" pitchFamily="2" charset="0"/>
                  </a:rPr>
                  <a:t>State</a:t>
                </a:r>
              </a:p>
            </p:txBody>
          </p:sp>
          <p:cxnSp>
            <p:nvCxnSpPr>
              <p:cNvPr id="70" name="Connecteur droit avec flèche 69">
                <a:extLst>
                  <a:ext uri="{FF2B5EF4-FFF2-40B4-BE49-F238E27FC236}">
                    <a16:creationId xmlns:a16="http://schemas.microsoft.com/office/drawing/2014/main" id="{D88E8772-52C2-4223-80CD-01EBDC114B4E}"/>
                  </a:ext>
                </a:extLst>
              </p:cNvPr>
              <p:cNvCxnSpPr>
                <a:cxnSpLocks/>
              </p:cNvCxnSpPr>
              <p:nvPr/>
            </p:nvCxnSpPr>
            <p:spPr>
              <a:xfrm>
                <a:off x="3117147" y="3850641"/>
                <a:ext cx="288000"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691966AD-45F3-469E-9E9F-83E2E8FF89CF}"/>
                  </a:ext>
                </a:extLst>
              </p:cNvPr>
              <p:cNvCxnSpPr>
                <a:cxnSpLocks/>
              </p:cNvCxnSpPr>
              <p:nvPr/>
            </p:nvCxnSpPr>
            <p:spPr>
              <a:xfrm>
                <a:off x="4315079" y="3850641"/>
                <a:ext cx="288000"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9" name="Bulle narrative : rectangle à coins arrondis 48">
              <a:extLst>
                <a:ext uri="{FF2B5EF4-FFF2-40B4-BE49-F238E27FC236}">
                  <a16:creationId xmlns:a16="http://schemas.microsoft.com/office/drawing/2014/main" id="{D5F8AF32-7669-408F-B20E-86B3AFA56ED9}"/>
                </a:ext>
              </a:extLst>
            </p:cNvPr>
            <p:cNvSpPr/>
            <p:nvPr/>
          </p:nvSpPr>
          <p:spPr>
            <a:xfrm>
              <a:off x="1109133" y="1684355"/>
              <a:ext cx="2687955" cy="1293030"/>
            </a:xfrm>
            <a:prstGeom prst="wedgeRoundRectCallout">
              <a:avLst>
                <a:gd name="adj1" fmla="val 62474"/>
                <a:gd name="adj2" fmla="val 28373"/>
                <a:gd name="adj3" fmla="val 16667"/>
              </a:avLst>
            </a:prstGeom>
            <a:solidFill>
              <a:schemeClr val="bg1"/>
            </a:solidFill>
            <a:ln w="28575">
              <a:solidFill>
                <a:srgbClr val="2F4079"/>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dirty="0">
                  <a:solidFill>
                    <a:srgbClr val="2F4079"/>
                  </a:solidFill>
                  <a:latin typeface="Roboto" pitchFamily="2" charset="0"/>
                  <a:ea typeface="Roboto" pitchFamily="2" charset="0"/>
                </a:rPr>
                <a:t>ART monitors the procurement procedures implemented by concessionaires for construction works, materials and services</a:t>
              </a:r>
              <a:endParaRPr lang="fr-FR" sz="1200" dirty="0">
                <a:solidFill>
                  <a:srgbClr val="2F4079"/>
                </a:solidFill>
                <a:latin typeface="Roboto" pitchFamily="2" charset="0"/>
                <a:ea typeface="Roboto" pitchFamily="2" charset="0"/>
              </a:endParaRPr>
            </a:p>
          </p:txBody>
        </p:sp>
        <p:sp>
          <p:nvSpPr>
            <p:cNvPr id="50" name="Bulle narrative : rectangle à coins arrondis 49">
              <a:extLst>
                <a:ext uri="{FF2B5EF4-FFF2-40B4-BE49-F238E27FC236}">
                  <a16:creationId xmlns:a16="http://schemas.microsoft.com/office/drawing/2014/main" id="{97B44BAD-AB49-4AAA-ACA4-E9EE3F888307}"/>
                </a:ext>
              </a:extLst>
            </p:cNvPr>
            <p:cNvSpPr/>
            <p:nvPr/>
          </p:nvSpPr>
          <p:spPr>
            <a:xfrm>
              <a:off x="1109133" y="4297340"/>
              <a:ext cx="2714934" cy="1377477"/>
            </a:xfrm>
            <a:prstGeom prst="wedgeRoundRectCallout">
              <a:avLst>
                <a:gd name="adj1" fmla="val 60219"/>
                <a:gd name="adj2" fmla="val -28844"/>
                <a:gd name="adj3" fmla="val 16667"/>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solidFill>
                  <a:latin typeface="Roboto" pitchFamily="2" charset="0"/>
                  <a:ea typeface="Roboto" pitchFamily="2" charset="0"/>
                </a:rPr>
                <a:t>ART issues an opinion on the evolution of toll tariffs when contractual amendments are made and when new concession contracts are awarded</a:t>
              </a:r>
              <a:endParaRPr lang="fr-FR" sz="1200" dirty="0">
                <a:solidFill>
                  <a:schemeClr val="accent5"/>
                </a:solidFill>
                <a:latin typeface="Roboto" pitchFamily="2" charset="0"/>
                <a:ea typeface="Roboto" pitchFamily="2" charset="0"/>
              </a:endParaRPr>
            </a:p>
          </p:txBody>
        </p:sp>
        <p:pic>
          <p:nvPicPr>
            <p:cNvPr id="51" name="Graphic 8" descr="Traffic cone">
              <a:extLst>
                <a:ext uri="{FF2B5EF4-FFF2-40B4-BE49-F238E27FC236}">
                  <a16:creationId xmlns:a16="http://schemas.microsoft.com/office/drawing/2014/main" id="{E72192F7-52CE-46E0-BA66-1B3A3FC2D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2708" y="3346798"/>
              <a:ext cx="484753" cy="484753"/>
            </a:xfrm>
            <a:prstGeom prst="rect">
              <a:avLst/>
            </a:prstGeom>
          </p:spPr>
        </p:pic>
        <p:pic>
          <p:nvPicPr>
            <p:cNvPr id="52" name="Graphic 9" descr="Jack hammer">
              <a:extLst>
                <a:ext uri="{FF2B5EF4-FFF2-40B4-BE49-F238E27FC236}">
                  <a16:creationId xmlns:a16="http://schemas.microsoft.com/office/drawing/2014/main" id="{59C9E90B-5905-45C6-BFA9-BC0359C4F6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0064" y="3181413"/>
              <a:ext cx="484754" cy="484754"/>
            </a:xfrm>
            <a:prstGeom prst="rect">
              <a:avLst/>
            </a:prstGeom>
          </p:spPr>
        </p:pic>
        <p:grpSp>
          <p:nvGrpSpPr>
            <p:cNvPr id="53" name="Groupe 52">
              <a:extLst>
                <a:ext uri="{FF2B5EF4-FFF2-40B4-BE49-F238E27FC236}">
                  <a16:creationId xmlns:a16="http://schemas.microsoft.com/office/drawing/2014/main" id="{0CBBA397-39F7-4CA8-A403-2BE9C373960A}"/>
                </a:ext>
              </a:extLst>
            </p:cNvPr>
            <p:cNvGrpSpPr/>
            <p:nvPr/>
          </p:nvGrpSpPr>
          <p:grpSpPr>
            <a:xfrm>
              <a:off x="1509043" y="5809799"/>
              <a:ext cx="715165" cy="408509"/>
              <a:chOff x="-2466994" y="3008081"/>
              <a:chExt cx="1157528" cy="865874"/>
            </a:xfrm>
            <a:solidFill>
              <a:schemeClr val="accent5"/>
            </a:solidFill>
          </p:grpSpPr>
          <p:sp>
            <p:nvSpPr>
              <p:cNvPr id="54" name="Organigramme : Entrée manuelle 53">
                <a:extLst>
                  <a:ext uri="{FF2B5EF4-FFF2-40B4-BE49-F238E27FC236}">
                    <a16:creationId xmlns:a16="http://schemas.microsoft.com/office/drawing/2014/main" id="{DF3262DB-8D25-4A01-89EB-DAF9FFA0D534}"/>
                  </a:ext>
                </a:extLst>
              </p:cNvPr>
              <p:cNvSpPr/>
              <p:nvPr/>
            </p:nvSpPr>
            <p:spPr>
              <a:xfrm rot="5400000">
                <a:off x="-1882117" y="3485425"/>
                <a:ext cx="421821" cy="355239"/>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5" name="Rectangle 54">
                <a:extLst>
                  <a:ext uri="{FF2B5EF4-FFF2-40B4-BE49-F238E27FC236}">
                    <a16:creationId xmlns:a16="http://schemas.microsoft.com/office/drawing/2014/main" id="{950BCA4B-B0C1-4954-926A-40DC60C2C6DB}"/>
                  </a:ext>
                </a:extLst>
              </p:cNvPr>
              <p:cNvSpPr/>
              <p:nvPr/>
            </p:nvSpPr>
            <p:spPr>
              <a:xfrm>
                <a:off x="-2466994" y="3309460"/>
                <a:ext cx="1157528" cy="9957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Roboto" pitchFamily="2" charset="0"/>
                  <a:ea typeface="Roboto" pitchFamily="2" charset="0"/>
                </a:endParaRPr>
              </a:p>
            </p:txBody>
          </p:sp>
          <p:sp>
            <p:nvSpPr>
              <p:cNvPr id="56" name="Rectangle 55">
                <a:extLst>
                  <a:ext uri="{FF2B5EF4-FFF2-40B4-BE49-F238E27FC236}">
                    <a16:creationId xmlns:a16="http://schemas.microsoft.com/office/drawing/2014/main" id="{6D56E1A4-BDF5-4328-89F3-715D2CF79934}"/>
                  </a:ext>
                </a:extLst>
              </p:cNvPr>
              <p:cNvSpPr/>
              <p:nvPr/>
            </p:nvSpPr>
            <p:spPr>
              <a:xfrm>
                <a:off x="-1506288" y="3392099"/>
                <a:ext cx="77394" cy="9957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7" name="Organigramme : Entrée manuelle 56">
                <a:extLst>
                  <a:ext uri="{FF2B5EF4-FFF2-40B4-BE49-F238E27FC236}">
                    <a16:creationId xmlns:a16="http://schemas.microsoft.com/office/drawing/2014/main" id="{F9EBD679-3F6C-4B96-BF2C-BE649713666A}"/>
                  </a:ext>
                </a:extLst>
              </p:cNvPr>
              <p:cNvSpPr/>
              <p:nvPr/>
            </p:nvSpPr>
            <p:spPr>
              <a:xfrm rot="5400000" flipV="1">
                <a:off x="-2192248" y="3014568"/>
                <a:ext cx="258274" cy="245300"/>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8" name="Organigramme : Entrée manuelle 57">
                <a:extLst>
                  <a:ext uri="{FF2B5EF4-FFF2-40B4-BE49-F238E27FC236}">
                    <a16:creationId xmlns:a16="http://schemas.microsoft.com/office/drawing/2014/main" id="{79D20456-3108-4D17-A2A3-069389B4C1BA}"/>
                  </a:ext>
                </a:extLst>
              </p:cNvPr>
              <p:cNvSpPr/>
              <p:nvPr/>
            </p:nvSpPr>
            <p:spPr>
              <a:xfrm rot="5400000">
                <a:off x="-1861817" y="3019835"/>
                <a:ext cx="258275" cy="234770"/>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9" name="Organigramme : Entrée manuelle 58">
                <a:extLst>
                  <a:ext uri="{FF2B5EF4-FFF2-40B4-BE49-F238E27FC236}">
                    <a16:creationId xmlns:a16="http://schemas.microsoft.com/office/drawing/2014/main" id="{A986DE7A-E1AE-48E9-8DE2-9566D79D92B0}"/>
                  </a:ext>
                </a:extLst>
              </p:cNvPr>
              <p:cNvSpPr/>
              <p:nvPr/>
            </p:nvSpPr>
            <p:spPr>
              <a:xfrm rot="5400000" flipV="1">
                <a:off x="-2331484" y="3486775"/>
                <a:ext cx="419100" cy="355238"/>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60" name="Rectangle 59">
                <a:extLst>
                  <a:ext uri="{FF2B5EF4-FFF2-40B4-BE49-F238E27FC236}">
                    <a16:creationId xmlns:a16="http://schemas.microsoft.com/office/drawing/2014/main" id="{AD95F3EF-3674-4AF1-AFB0-DC9A0454C6DF}"/>
                  </a:ext>
                </a:extLst>
              </p:cNvPr>
              <p:cNvSpPr/>
              <p:nvPr/>
            </p:nvSpPr>
            <p:spPr>
              <a:xfrm>
                <a:off x="-2393072" y="3392084"/>
                <a:ext cx="77394" cy="9957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grpSp>
        <p:pic>
          <p:nvPicPr>
            <p:cNvPr id="48" name="Graphique 47" descr="Kiosque avec un remplissage uni">
              <a:extLst>
                <a:ext uri="{FF2B5EF4-FFF2-40B4-BE49-F238E27FC236}">
                  <a16:creationId xmlns:a16="http://schemas.microsoft.com/office/drawing/2014/main" id="{4D4695F5-5AE7-4643-845A-EC7B10733E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2166" y="3110896"/>
              <a:ext cx="386433" cy="386433"/>
            </a:xfrm>
            <a:prstGeom prst="rect">
              <a:avLst/>
            </a:prstGeom>
          </p:spPr>
        </p:pic>
      </p:grpSp>
      <p:sp>
        <p:nvSpPr>
          <p:cNvPr id="80" name="Titre 2">
            <a:extLst>
              <a:ext uri="{FF2B5EF4-FFF2-40B4-BE49-F238E27FC236}">
                <a16:creationId xmlns:a16="http://schemas.microsoft.com/office/drawing/2014/main" id="{A5865AE8-32B6-4155-B2CF-0F92B68B6E7B}"/>
              </a:ext>
            </a:extLst>
          </p:cNvPr>
          <p:cNvSpPr txBox="1">
            <a:spLocks/>
          </p:cNvSpPr>
          <p:nvPr/>
        </p:nvSpPr>
        <p:spPr>
          <a:xfrm>
            <a:off x="2049846" y="286667"/>
            <a:ext cx="8114400" cy="560860"/>
          </a:xfrm>
          <a:prstGeom prst="rect">
            <a:avLst/>
          </a:prstGeom>
        </p:spPr>
        <p:txBody>
          <a:bodyPr anchor="ctr">
            <a:noAutofit/>
          </a:bodyPr>
          <a:lstStyle>
            <a:lvl1pPr algn="ctr" defTabSz="676016" rtl="0" eaLnBrk="1" latinLnBrk="0" hangingPunct="1">
              <a:lnSpc>
                <a:spcPct val="90000"/>
              </a:lnSpc>
              <a:spcBef>
                <a:spcPct val="0"/>
              </a:spcBef>
              <a:buNone/>
              <a:defRPr sz="2400" kern="1200" baseline="0">
                <a:solidFill>
                  <a:srgbClr val="2F4079"/>
                </a:solidFill>
                <a:latin typeface="Roboto" pitchFamily="2" charset="0"/>
                <a:ea typeface="Roboto"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200"/>
              <a:t>What do we do ?</a:t>
            </a:r>
            <a:endParaRPr lang="fr-FR" sz="1200" b="1"/>
          </a:p>
          <a:p>
            <a:r>
              <a:rPr lang="fr-FR" sz="2000" b="1"/>
              <a:t>ART’s </a:t>
            </a:r>
            <a:r>
              <a:rPr lang="fr-FR" sz="2000" b="1" dirty="0" err="1"/>
              <a:t>concrete</a:t>
            </a:r>
            <a:r>
              <a:rPr lang="fr-FR" sz="2000" b="1" dirty="0"/>
              <a:t> action in the </a:t>
            </a:r>
            <a:r>
              <a:rPr lang="fr-FR" sz="2000" b="1" dirty="0" err="1"/>
              <a:t>motorway</a:t>
            </a:r>
            <a:r>
              <a:rPr lang="fr-FR" sz="2000" b="1" dirty="0"/>
              <a:t> </a:t>
            </a:r>
            <a:r>
              <a:rPr lang="fr-FR" sz="2000" b="1" dirty="0" err="1"/>
              <a:t>sector</a:t>
            </a:r>
            <a:endParaRPr lang="fr-FR" sz="2000" b="1" dirty="0"/>
          </a:p>
        </p:txBody>
      </p:sp>
      <p:sp>
        <p:nvSpPr>
          <p:cNvPr id="81" name="Rectangle : coins arrondis 80">
            <a:extLst>
              <a:ext uri="{FF2B5EF4-FFF2-40B4-BE49-F238E27FC236}">
                <a16:creationId xmlns:a16="http://schemas.microsoft.com/office/drawing/2014/main" id="{BD7AB64F-861C-4193-B525-0080DD64E1DC}"/>
              </a:ext>
            </a:extLst>
          </p:cNvPr>
          <p:cNvSpPr/>
          <p:nvPr/>
        </p:nvSpPr>
        <p:spPr>
          <a:xfrm>
            <a:off x="828464" y="843946"/>
            <a:ext cx="10557164" cy="56086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Roboto" pitchFamily="2" charset="0"/>
                <a:ea typeface="Roboto" pitchFamily="2" charset="0"/>
              </a:rPr>
              <a:t>ART regulates motorway companies for the direct and indirect benefit of users</a:t>
            </a:r>
            <a:endParaRPr lang="fr-FR"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303899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67CF013-7A60-10F5-A8E6-18FAE1C14842}"/>
              </a:ext>
            </a:extLst>
          </p:cNvPr>
          <p:cNvSpPr>
            <a:spLocks noGrp="1"/>
          </p:cNvSpPr>
          <p:nvPr>
            <p:ph type="sldNum" sz="quarter" idx="12"/>
          </p:nvPr>
        </p:nvSpPr>
        <p:spPr/>
        <p:txBody>
          <a:bodyPr/>
          <a:lstStyle/>
          <a:p>
            <a:fld id="{599E0DCA-6F6D-44FB-987C-B0D97FDE4610}" type="slidenum">
              <a:rPr lang="fr-FR" smtClean="0"/>
              <a:pPr/>
              <a:t>37</a:t>
            </a:fld>
            <a:endParaRPr lang="fr-FR" dirty="0"/>
          </a:p>
        </p:txBody>
      </p:sp>
      <p:sp>
        <p:nvSpPr>
          <p:cNvPr id="10" name="Titre 2">
            <a:extLst>
              <a:ext uri="{FF2B5EF4-FFF2-40B4-BE49-F238E27FC236}">
                <a16:creationId xmlns:a16="http://schemas.microsoft.com/office/drawing/2014/main" id="{338E57D2-B883-4EB0-B903-2833EFA4E93A}"/>
              </a:ext>
            </a:extLst>
          </p:cNvPr>
          <p:cNvSpPr>
            <a:spLocks noGrp="1"/>
          </p:cNvSpPr>
          <p:nvPr>
            <p:ph type="title"/>
          </p:nvPr>
        </p:nvSpPr>
        <p:spPr>
          <a:xfrm>
            <a:off x="696000" y="262901"/>
            <a:ext cx="10800000" cy="648072"/>
          </a:xfrm>
        </p:spPr>
        <p:txBody>
          <a:bodyPr>
            <a:noAutofit/>
          </a:bodyPr>
          <a:lstStyle/>
          <a:p>
            <a:r>
              <a:rPr lang="fr-FR" sz="1200"/>
              <a:t>What do we do ?</a:t>
            </a:r>
            <a:br>
              <a:rPr lang="fr-FR" sz="2000" b="1"/>
            </a:br>
            <a:r>
              <a:rPr lang="fr-FR" sz="2000" b="1"/>
              <a:t>ART’s </a:t>
            </a:r>
            <a:r>
              <a:rPr lang="fr-FR" sz="2000" b="1" dirty="0"/>
              <a:t>reports on the </a:t>
            </a:r>
            <a:r>
              <a:rPr lang="fr-FR" sz="2000" b="1" dirty="0" err="1"/>
              <a:t>economics</a:t>
            </a:r>
            <a:r>
              <a:rPr lang="fr-FR" sz="2000" b="1" dirty="0"/>
              <a:t> of concessions</a:t>
            </a:r>
            <a:endParaRPr lang="fr-FR" sz="2000" b="1" dirty="0">
              <a:solidFill>
                <a:srgbClr val="002060"/>
              </a:solidFill>
            </a:endParaRPr>
          </a:p>
        </p:txBody>
      </p:sp>
      <p:pic>
        <p:nvPicPr>
          <p:cNvPr id="5" name="Image 4">
            <a:extLst>
              <a:ext uri="{FF2B5EF4-FFF2-40B4-BE49-F238E27FC236}">
                <a16:creationId xmlns:a16="http://schemas.microsoft.com/office/drawing/2014/main" id="{A11E895F-39AD-B886-AA5A-DD77DDA95CAF}"/>
              </a:ext>
            </a:extLst>
          </p:cNvPr>
          <p:cNvPicPr>
            <a:picLocks noChangeAspect="1"/>
          </p:cNvPicPr>
          <p:nvPr/>
        </p:nvPicPr>
        <p:blipFill>
          <a:blip r:embed="rId2"/>
          <a:stretch>
            <a:fillRect/>
          </a:stretch>
        </p:blipFill>
        <p:spPr>
          <a:xfrm>
            <a:off x="2996920" y="2030673"/>
            <a:ext cx="1808370" cy="2556000"/>
          </a:xfrm>
          <a:prstGeom prst="rect">
            <a:avLst/>
          </a:prstGeom>
        </p:spPr>
      </p:pic>
      <p:graphicFrame>
        <p:nvGraphicFramePr>
          <p:cNvPr id="35" name="Objet 34">
            <a:extLst>
              <a:ext uri="{FF2B5EF4-FFF2-40B4-BE49-F238E27FC236}">
                <a16:creationId xmlns:a16="http://schemas.microsoft.com/office/drawing/2014/main" id="{0941A419-3251-1141-6431-EA7C4BE3F84A}"/>
              </a:ext>
            </a:extLst>
          </p:cNvPr>
          <p:cNvGraphicFramePr>
            <a:graphicFrameLocks noChangeAspect="1"/>
          </p:cNvGraphicFramePr>
          <p:nvPr/>
        </p:nvGraphicFramePr>
        <p:xfrm>
          <a:off x="7009459" y="2030673"/>
          <a:ext cx="1806169" cy="2556000"/>
        </p:xfrm>
        <a:graphic>
          <a:graphicData uri="http://schemas.openxmlformats.org/presentationml/2006/ole">
            <mc:AlternateContent xmlns:mc="http://schemas.openxmlformats.org/markup-compatibility/2006">
              <mc:Choice xmlns:v="urn:schemas-microsoft-com:vml" Requires="v">
                <p:oleObj name="Acrobat Document" r:id="rId3" imgW="3777861" imgH="5346331" progId="Acrobat.Document.DC">
                  <p:embed/>
                </p:oleObj>
              </mc:Choice>
              <mc:Fallback>
                <p:oleObj name="Acrobat Document" r:id="rId3" imgW="3777861" imgH="5346331" progId="Acrobat.Document.DC">
                  <p:embed/>
                  <p:pic>
                    <p:nvPicPr>
                      <p:cNvPr id="35" name="Objet 34">
                        <a:extLst>
                          <a:ext uri="{FF2B5EF4-FFF2-40B4-BE49-F238E27FC236}">
                            <a16:creationId xmlns:a16="http://schemas.microsoft.com/office/drawing/2014/main" id="{0941A419-3251-1141-6431-EA7C4BE3F84A}"/>
                          </a:ext>
                        </a:extLst>
                      </p:cNvPr>
                      <p:cNvPicPr/>
                      <p:nvPr/>
                    </p:nvPicPr>
                    <p:blipFill>
                      <a:blip r:embed="rId4"/>
                      <a:stretch>
                        <a:fillRect/>
                      </a:stretch>
                    </p:blipFill>
                    <p:spPr>
                      <a:xfrm>
                        <a:off x="7009459" y="2030673"/>
                        <a:ext cx="1806169" cy="2556000"/>
                      </a:xfrm>
                      <a:prstGeom prst="rect">
                        <a:avLst/>
                      </a:prstGeom>
                    </p:spPr>
                  </p:pic>
                </p:oleObj>
              </mc:Fallback>
            </mc:AlternateContent>
          </a:graphicData>
        </a:graphic>
      </p:graphicFrame>
      <p:sp>
        <p:nvSpPr>
          <p:cNvPr id="36" name="ZoneTexte 35">
            <a:extLst>
              <a:ext uri="{FF2B5EF4-FFF2-40B4-BE49-F238E27FC236}">
                <a16:creationId xmlns:a16="http://schemas.microsoft.com/office/drawing/2014/main" id="{45B11D80-D2C1-7A5D-45E5-FFCE841D836E}"/>
              </a:ext>
            </a:extLst>
          </p:cNvPr>
          <p:cNvSpPr txBox="1"/>
          <p:nvPr/>
        </p:nvSpPr>
        <p:spPr>
          <a:xfrm>
            <a:off x="6202543" y="4828555"/>
            <a:ext cx="3420000"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39200"/>
                </a:solidFill>
                <a:effectLst/>
                <a:uLnTx/>
                <a:uFillTx/>
              </a:rPr>
              <a:t>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356D"/>
                </a:solidFill>
                <a:effectLst/>
                <a:uLnTx/>
                <a:uFillTx/>
              </a:rPr>
              <a:t>Open the debate on the future of the concessionary motorway network (2031-2036)</a:t>
            </a:r>
            <a:endParaRPr kumimoji="0" lang="fr-FR" sz="1600" b="0" i="0" u="none" strike="noStrike" kern="0" cap="none" spc="0" normalizeH="0" baseline="0" noProof="0" dirty="0">
              <a:ln>
                <a:noFill/>
              </a:ln>
              <a:solidFill>
                <a:srgbClr val="24356D"/>
              </a:solidFill>
              <a:effectLst/>
              <a:uLnTx/>
              <a:uFillTx/>
            </a:endParaRPr>
          </a:p>
        </p:txBody>
      </p:sp>
      <p:sp>
        <p:nvSpPr>
          <p:cNvPr id="37" name="ZoneTexte 36">
            <a:extLst>
              <a:ext uri="{FF2B5EF4-FFF2-40B4-BE49-F238E27FC236}">
                <a16:creationId xmlns:a16="http://schemas.microsoft.com/office/drawing/2014/main" id="{B02A1F35-4FE8-E54B-4C17-A58C3AE8BF5B}"/>
              </a:ext>
            </a:extLst>
          </p:cNvPr>
          <p:cNvSpPr txBox="1"/>
          <p:nvPr/>
        </p:nvSpPr>
        <p:spPr>
          <a:xfrm>
            <a:off x="2191105" y="4828555"/>
            <a:ext cx="3420000"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39200"/>
                </a:solidFill>
                <a:effectLst/>
                <a:uLnTx/>
                <a:uFillTx/>
              </a:rPr>
              <a:t>2020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356D"/>
                </a:solidFill>
                <a:effectLst/>
                <a:uLnTx/>
                <a:uFillTx/>
              </a:rPr>
              <a:t>To provide explanations on a model that has been highly </a:t>
            </a:r>
            <a:r>
              <a:rPr kumimoji="0" lang="en-US" sz="1600" b="0" i="0" u="none" strike="noStrike" kern="0" cap="none" spc="0" normalizeH="0" baseline="0" noProof="0" dirty="0" err="1">
                <a:ln>
                  <a:noFill/>
                </a:ln>
                <a:solidFill>
                  <a:srgbClr val="24356D"/>
                </a:solidFill>
                <a:effectLst/>
                <a:uLnTx/>
                <a:uFillTx/>
              </a:rPr>
              <a:t>criticised</a:t>
            </a:r>
            <a:r>
              <a:rPr kumimoji="0" lang="en-US" sz="1600" b="0" i="0" u="none" strike="noStrike" kern="0" cap="none" spc="0" normalizeH="0" baseline="0" noProof="0" dirty="0">
                <a:ln>
                  <a:noFill/>
                </a:ln>
                <a:solidFill>
                  <a:srgbClr val="24356D"/>
                </a:solidFill>
                <a:effectLst/>
                <a:uLnTx/>
                <a:uFillTx/>
              </a:rPr>
              <a:t> </a:t>
            </a:r>
            <a:endParaRPr kumimoji="0" lang="fr-FR" sz="1600" b="0" i="0" u="none" strike="noStrike" kern="0" cap="none" spc="0" normalizeH="0" baseline="0" noProof="0" dirty="0">
              <a:ln>
                <a:noFill/>
              </a:ln>
              <a:solidFill>
                <a:srgbClr val="24356D"/>
              </a:solidFill>
              <a:effectLst/>
              <a:uLnTx/>
              <a:uFillTx/>
            </a:endParaRPr>
          </a:p>
        </p:txBody>
      </p:sp>
      <p:sp>
        <p:nvSpPr>
          <p:cNvPr id="6" name="Rectangle : coins arrondis 5">
            <a:extLst>
              <a:ext uri="{FF2B5EF4-FFF2-40B4-BE49-F238E27FC236}">
                <a16:creationId xmlns:a16="http://schemas.microsoft.com/office/drawing/2014/main" id="{9E480E19-CE97-6941-4459-EB623110F773}"/>
              </a:ext>
            </a:extLst>
          </p:cNvPr>
          <p:cNvSpPr/>
          <p:nvPr/>
        </p:nvSpPr>
        <p:spPr>
          <a:xfrm>
            <a:off x="828464" y="843946"/>
            <a:ext cx="10557164" cy="56086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Roboto" pitchFamily="2" charset="0"/>
                <a:ea typeface="Roboto" pitchFamily="2" charset="0"/>
              </a:rPr>
              <a:t>ART plays a unique role in shedding light on the economics of motorway concessions</a:t>
            </a:r>
            <a:endParaRPr lang="fr-FR"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451820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rganigramme : Fusion 6">
            <a:extLst>
              <a:ext uri="{FF2B5EF4-FFF2-40B4-BE49-F238E27FC236}">
                <a16:creationId xmlns:a16="http://schemas.microsoft.com/office/drawing/2014/main" id="{F6BA31FD-D6CA-C25C-6996-B5CF8797E38B}"/>
              </a:ext>
            </a:extLst>
          </p:cNvPr>
          <p:cNvSpPr/>
          <p:nvPr/>
        </p:nvSpPr>
        <p:spPr>
          <a:xfrm>
            <a:off x="3990955" y="1725211"/>
            <a:ext cx="4219750" cy="2696799"/>
          </a:xfrm>
          <a:prstGeom prst="flowChartMerg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p>
          <a:p>
            <a:pPr algn="ctr"/>
            <a:r>
              <a:rPr lang="fr-FR" sz="2400" b="1" dirty="0"/>
              <a:t>Traffic </a:t>
            </a:r>
            <a:r>
              <a:rPr lang="fr-FR" sz="2400" b="1" dirty="0" err="1"/>
              <a:t>risk</a:t>
            </a:r>
            <a:r>
              <a:rPr lang="fr-FR" sz="2400" b="1" dirty="0"/>
              <a:t> </a:t>
            </a:r>
            <a:r>
              <a:rPr lang="fr-FR" sz="2400" b="1" dirty="0" err="1"/>
              <a:t>carried</a:t>
            </a:r>
            <a:r>
              <a:rPr lang="fr-FR" sz="2400" b="1" dirty="0"/>
              <a:t> by…</a:t>
            </a:r>
          </a:p>
        </p:txBody>
      </p:sp>
      <p:grpSp>
        <p:nvGrpSpPr>
          <p:cNvPr id="29" name="Groupe 28">
            <a:extLst>
              <a:ext uri="{FF2B5EF4-FFF2-40B4-BE49-F238E27FC236}">
                <a16:creationId xmlns:a16="http://schemas.microsoft.com/office/drawing/2014/main" id="{2F14566D-B29B-DF15-4AB6-85DE9C2A86A4}"/>
              </a:ext>
            </a:extLst>
          </p:cNvPr>
          <p:cNvGrpSpPr/>
          <p:nvPr/>
        </p:nvGrpSpPr>
        <p:grpSpPr>
          <a:xfrm>
            <a:off x="5254784" y="4189846"/>
            <a:ext cx="1723479" cy="1398360"/>
            <a:chOff x="5254784" y="3966326"/>
            <a:chExt cx="1723479" cy="1398360"/>
          </a:xfrm>
        </p:grpSpPr>
        <p:sp>
          <p:nvSpPr>
            <p:cNvPr id="5" name="ZoneTexte 4">
              <a:extLst>
                <a:ext uri="{FF2B5EF4-FFF2-40B4-BE49-F238E27FC236}">
                  <a16:creationId xmlns:a16="http://schemas.microsoft.com/office/drawing/2014/main" id="{FFAC3493-0CD6-CDA6-2931-5040F40A0D8E}"/>
                </a:ext>
              </a:extLst>
            </p:cNvPr>
            <p:cNvSpPr txBox="1"/>
            <p:nvPr/>
          </p:nvSpPr>
          <p:spPr>
            <a:xfrm>
              <a:off x="5322263" y="4995354"/>
              <a:ext cx="1656000" cy="369332"/>
            </a:xfrm>
            <a:prstGeom prst="rect">
              <a:avLst/>
            </a:prstGeom>
            <a:noFill/>
          </p:spPr>
          <p:txBody>
            <a:bodyPr wrap="square" rtlCol="0">
              <a:spAutoFit/>
            </a:bodyPr>
            <a:lstStyle/>
            <a:p>
              <a:pPr marL="0" lvl="1" algn="ct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Concession</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F5283E0B-0872-C133-2102-30509BCFC771}"/>
                </a:ext>
              </a:extLst>
            </p:cNvPr>
            <p:cNvSpPr txBox="1"/>
            <p:nvPr/>
          </p:nvSpPr>
          <p:spPr>
            <a:xfrm>
              <a:off x="5254784" y="3966326"/>
              <a:ext cx="1656000" cy="646331"/>
            </a:xfrm>
            <a:prstGeom prst="rect">
              <a:avLst/>
            </a:prstGeom>
            <a:solidFill>
              <a:schemeClr val="accent3">
                <a:lumMod val="20000"/>
                <a:lumOff val="80000"/>
              </a:schemeClr>
            </a:solidFill>
          </p:spPr>
          <p:txBody>
            <a:bodyPr wrap="square" rtlCol="0">
              <a:spAutoFit/>
            </a:bodyPr>
            <a:lstStyle/>
            <a:p>
              <a:pPr marL="0" lvl="1" algn="ct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 the </a:t>
              </a:r>
              <a:r>
                <a:rPr lang="fr-FR" b="1" dirty="0" err="1">
                  <a:solidFill>
                    <a:schemeClr val="tx2"/>
                  </a:solidFill>
                  <a:latin typeface="Roboto" pitchFamily="2" charset="0"/>
                  <a:ea typeface="Franklin Gothic Book" panose="020B0503020102020204" pitchFamily="34" charset="0"/>
                  <a:cs typeface="Times New Roman" panose="02020603050405020304" pitchFamily="18" charset="0"/>
                </a:rPr>
                <a:t>contract</a:t>
              </a: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latin typeface="Roboto" pitchFamily="2" charset="0"/>
                  <a:ea typeface="Franklin Gothic Book" panose="020B0503020102020204" pitchFamily="34" charset="0"/>
                  <a:cs typeface="Times New Roman" panose="02020603050405020304" pitchFamily="18" charset="0"/>
                </a:rPr>
                <a:t>holder</a:t>
              </a: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1" name="Flèche : bas 10">
              <a:extLst>
                <a:ext uri="{FF2B5EF4-FFF2-40B4-BE49-F238E27FC236}">
                  <a16:creationId xmlns:a16="http://schemas.microsoft.com/office/drawing/2014/main" id="{E9BD60F4-9804-D4C2-E06D-0E3BE96DBA47}"/>
                </a:ext>
              </a:extLst>
            </p:cNvPr>
            <p:cNvSpPr/>
            <p:nvPr/>
          </p:nvSpPr>
          <p:spPr>
            <a:xfrm>
              <a:off x="5992867" y="4566204"/>
              <a:ext cx="314793" cy="38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FC58A09B-1525-5B1C-104E-EDFDDD34A7CB}"/>
              </a:ext>
            </a:extLst>
          </p:cNvPr>
          <p:cNvGrpSpPr/>
          <p:nvPr/>
        </p:nvGrpSpPr>
        <p:grpSpPr>
          <a:xfrm>
            <a:off x="1061805" y="1594887"/>
            <a:ext cx="3918857" cy="1405650"/>
            <a:chOff x="1061805" y="1371367"/>
            <a:chExt cx="3918857" cy="1405650"/>
          </a:xfrm>
        </p:grpSpPr>
        <p:sp>
          <p:nvSpPr>
            <p:cNvPr id="6" name="ZoneTexte 5">
              <a:extLst>
                <a:ext uri="{FF2B5EF4-FFF2-40B4-BE49-F238E27FC236}">
                  <a16:creationId xmlns:a16="http://schemas.microsoft.com/office/drawing/2014/main" id="{0E07F24F-21EF-C05E-C19A-EFD894B52EBC}"/>
                </a:ext>
              </a:extLst>
            </p:cNvPr>
            <p:cNvSpPr txBox="1"/>
            <p:nvPr/>
          </p:nvSpPr>
          <p:spPr>
            <a:xfrm>
              <a:off x="1061805" y="2130686"/>
              <a:ext cx="3918857" cy="646331"/>
            </a:xfrm>
            <a:prstGeom prst="rect">
              <a:avLst/>
            </a:prstGeom>
            <a:noFill/>
          </p:spPr>
          <p:txBody>
            <a:bodyPr wrap="square" rtlCol="0">
              <a:spAutoFit/>
            </a:bodyPr>
            <a:lstStyle/>
            <a:p>
              <a:pPr marL="0" lvl="1"/>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Private</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-public partnership &amp;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toll</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varying</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according</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to the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traffic</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8786E366-8BA4-A132-058E-C770AACCD242}"/>
                </a:ext>
              </a:extLst>
            </p:cNvPr>
            <p:cNvSpPr txBox="1"/>
            <p:nvPr/>
          </p:nvSpPr>
          <p:spPr>
            <a:xfrm>
              <a:off x="2986631" y="1371367"/>
              <a:ext cx="1656000" cy="369332"/>
            </a:xfrm>
            <a:prstGeom prst="rect">
              <a:avLst/>
            </a:prstGeom>
            <a:solidFill>
              <a:schemeClr val="accent3">
                <a:lumMod val="20000"/>
                <a:lumOff val="80000"/>
              </a:schemeClr>
            </a:solidFill>
          </p:spPr>
          <p:txBody>
            <a:bodyPr wrap="square" rtlCol="0">
              <a:spAutoFit/>
            </a:bodyPr>
            <a:lstStyle/>
            <a:p>
              <a:pPr marL="0" lvl="1" algn="ct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latin typeface="Roboto" pitchFamily="2" charset="0"/>
                  <a:ea typeface="Franklin Gothic Book" panose="020B0503020102020204" pitchFamily="34" charset="0"/>
                  <a:cs typeface="Times New Roman" panose="02020603050405020304" pitchFamily="18" charset="0"/>
                </a:rPr>
                <a:t>users</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3" name="Flèche : bas 12">
              <a:extLst>
                <a:ext uri="{FF2B5EF4-FFF2-40B4-BE49-F238E27FC236}">
                  <a16:creationId xmlns:a16="http://schemas.microsoft.com/office/drawing/2014/main" id="{722EDE88-1C37-615E-1018-645A844D527F}"/>
                </a:ext>
              </a:extLst>
            </p:cNvPr>
            <p:cNvSpPr/>
            <p:nvPr/>
          </p:nvSpPr>
          <p:spPr>
            <a:xfrm>
              <a:off x="3411699" y="1707618"/>
              <a:ext cx="314793" cy="38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29312766-C0E3-3239-F4FC-E2E461B1AA83}"/>
              </a:ext>
            </a:extLst>
          </p:cNvPr>
          <p:cNvGrpSpPr/>
          <p:nvPr/>
        </p:nvGrpSpPr>
        <p:grpSpPr>
          <a:xfrm>
            <a:off x="7382705" y="1481416"/>
            <a:ext cx="3131999" cy="1681897"/>
            <a:chOff x="7382705" y="1257896"/>
            <a:chExt cx="3131999" cy="1681897"/>
          </a:xfrm>
        </p:grpSpPr>
        <p:sp>
          <p:nvSpPr>
            <p:cNvPr id="4" name="ZoneTexte 3">
              <a:extLst>
                <a:ext uri="{FF2B5EF4-FFF2-40B4-BE49-F238E27FC236}">
                  <a16:creationId xmlns:a16="http://schemas.microsoft.com/office/drawing/2014/main" id="{62229178-2481-0892-6B16-87984C50AD4D}"/>
                </a:ext>
              </a:extLst>
            </p:cNvPr>
            <p:cNvSpPr txBox="1"/>
            <p:nvPr/>
          </p:nvSpPr>
          <p:spPr>
            <a:xfrm>
              <a:off x="7382705" y="2293462"/>
              <a:ext cx="3131999" cy="646331"/>
            </a:xfrm>
            <a:prstGeom prst="rect">
              <a:avLst/>
            </a:prstGeom>
            <a:noFill/>
          </p:spPr>
          <p:txBody>
            <a:bodyPr wrap="square" rtlCol="0">
              <a:spAutoFit/>
            </a:bodyPr>
            <a:lstStyle/>
            <a:p>
              <a:pPr marL="0" lvl="1"/>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Private</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-public partnership &amp; trafic-</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independent</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toll</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DD99E53E-0558-6FD2-685B-5BD80B4345B9}"/>
                </a:ext>
              </a:extLst>
            </p:cNvPr>
            <p:cNvSpPr txBox="1"/>
            <p:nvPr/>
          </p:nvSpPr>
          <p:spPr>
            <a:xfrm>
              <a:off x="7382705" y="1257896"/>
              <a:ext cx="1880330" cy="369332"/>
            </a:xfrm>
            <a:prstGeom prst="rect">
              <a:avLst/>
            </a:prstGeom>
            <a:solidFill>
              <a:schemeClr val="accent3">
                <a:lumMod val="20000"/>
                <a:lumOff val="80000"/>
              </a:schemeClr>
            </a:solidFill>
          </p:spPr>
          <p:txBody>
            <a:bodyPr wrap="square" rtlCol="0">
              <a:spAutoFit/>
            </a:bodyPr>
            <a:lstStyle/>
            <a:p>
              <a:pPr marL="0" lvl="1" algn="ct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 the State</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2" name="Flèche : bas 11">
              <a:extLst>
                <a:ext uri="{FF2B5EF4-FFF2-40B4-BE49-F238E27FC236}">
                  <a16:creationId xmlns:a16="http://schemas.microsoft.com/office/drawing/2014/main" id="{C4F9DB22-1A28-3F72-1DF3-5AD28BBC8887}"/>
                </a:ext>
              </a:extLst>
            </p:cNvPr>
            <p:cNvSpPr/>
            <p:nvPr/>
          </p:nvSpPr>
          <p:spPr>
            <a:xfrm>
              <a:off x="8478882" y="1849850"/>
              <a:ext cx="314793" cy="38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4387BAA0-9F77-9B78-4E3F-CB27090702DC}"/>
              </a:ext>
            </a:extLst>
          </p:cNvPr>
          <p:cNvSpPr txBox="1"/>
          <p:nvPr/>
        </p:nvSpPr>
        <p:spPr>
          <a:xfrm>
            <a:off x="7382702" y="3082472"/>
            <a:ext cx="4824000" cy="584775"/>
          </a:xfrm>
          <a:prstGeom prst="rect">
            <a:avLst/>
          </a:prstGeom>
          <a:noFill/>
        </p:spPr>
        <p:txBody>
          <a:bodyPr wrap="square">
            <a:spAutoFit/>
          </a:bodyPr>
          <a:lstStyle/>
          <a:p>
            <a:pPr marL="171450" lvl="1" indent="-171450">
              <a:buFont typeface="Wingdings" panose="05000000000000000000" pitchFamily="2" charset="2"/>
              <a:buChar char="x"/>
            </a:pPr>
            <a:r>
              <a:rPr lang="fr-FR" sz="1600" dirty="0">
                <a:solidFill>
                  <a:schemeClr val="accent4"/>
                </a:solidFill>
                <a:effectLst/>
                <a:latin typeface="Roboto" pitchFamily="2" charset="0"/>
                <a:ea typeface="Franklin Gothic Book" panose="020B0503020102020204" pitchFamily="34" charset="0"/>
                <a:cs typeface="Times New Roman" panose="02020603050405020304" pitchFamily="18" charset="0"/>
              </a:rPr>
              <a:t> </a:t>
            </a:r>
            <a:r>
              <a:rPr lang="en-US" sz="1600" dirty="0">
                <a:solidFill>
                  <a:schemeClr val="accent4"/>
                </a:solidFill>
                <a:latin typeface="Roboto" pitchFamily="2" charset="0"/>
                <a:ea typeface="Franklin Gothic Book" panose="020B0503020102020204" pitchFamily="34" charset="0"/>
                <a:cs typeface="Times New Roman" panose="02020603050405020304" pitchFamily="18" charset="0"/>
              </a:rPr>
              <a:t>State budget burdened in times of</a:t>
            </a:r>
          </a:p>
          <a:p>
            <a:pPr marL="0" lvl="1"/>
            <a:r>
              <a:rPr lang="en-US" sz="1600" dirty="0">
                <a:solidFill>
                  <a:schemeClr val="accent4"/>
                </a:solidFill>
                <a:latin typeface="Roboto" pitchFamily="2" charset="0"/>
                <a:ea typeface="Franklin Gothic Book" panose="020B0503020102020204" pitchFamily="34" charset="0"/>
                <a:cs typeface="Times New Roman" panose="02020603050405020304" pitchFamily="18" charset="0"/>
              </a:rPr>
              <a:t>recession, and vice versa</a:t>
            </a:r>
            <a:endParaRPr lang="fr-FR" sz="1600" dirty="0">
              <a:solidFill>
                <a:schemeClr val="accent4"/>
              </a:solidFill>
              <a:effectLst/>
              <a:latin typeface="Roboto" pitchFamily="2" charset="0"/>
              <a:ea typeface="Franklin Gothic Book" panose="020B0503020102020204" pitchFamily="34" charset="0"/>
              <a:cs typeface="Times New Roman" panose="02020603050405020304" pitchFamily="18" charset="0"/>
            </a:endParaRPr>
          </a:p>
        </p:txBody>
      </p:sp>
      <p:sp>
        <p:nvSpPr>
          <p:cNvPr id="17" name="Titre 2">
            <a:extLst>
              <a:ext uri="{FF2B5EF4-FFF2-40B4-BE49-F238E27FC236}">
                <a16:creationId xmlns:a16="http://schemas.microsoft.com/office/drawing/2014/main" id="{03DC174B-40CD-5CA2-1E90-8204E972CC01}"/>
              </a:ext>
            </a:extLst>
          </p:cNvPr>
          <p:cNvSpPr txBox="1">
            <a:spLocks/>
          </p:cNvSpPr>
          <p:nvPr/>
        </p:nvSpPr>
        <p:spPr>
          <a:xfrm>
            <a:off x="-13216" y="94440"/>
            <a:ext cx="12192000" cy="648072"/>
          </a:xfrm>
          <a:prstGeom prst="rect">
            <a:avLst/>
          </a:prstGeom>
        </p:spPr>
        <p:txBody>
          <a:bodyPr>
            <a:noAutofit/>
          </a:bodyPr>
          <a:lstStyle>
            <a:lvl1pPr algn="ctr" defTabSz="676016" rtl="0" eaLnBrk="1" latinLnBrk="0" hangingPunct="1">
              <a:lnSpc>
                <a:spcPct val="90000"/>
              </a:lnSpc>
              <a:spcBef>
                <a:spcPct val="0"/>
              </a:spcBef>
              <a:buNone/>
              <a:defRPr sz="2440" kern="1200" baseline="0">
                <a:solidFill>
                  <a:srgbClr val="2F4079"/>
                </a:solidFill>
                <a:latin typeface="Roboto" pitchFamily="2" charset="0"/>
                <a:ea typeface="Roboto"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b="1"/>
              <a:t>Three aspects of </a:t>
            </a:r>
            <a:r>
              <a:rPr lang="en-US" sz="2000" b="1"/>
              <a:t>of the current model need to be re-examined </a:t>
            </a:r>
            <a:br>
              <a:rPr lang="en-US" sz="2000" b="1"/>
            </a:br>
            <a:r>
              <a:rPr lang="en-US" sz="2000" b="1"/>
              <a:t>in view of the expiry of the historical contracts</a:t>
            </a:r>
            <a:r>
              <a:rPr lang="fr-FR" sz="2000" b="1"/>
              <a:t> </a:t>
            </a:r>
          </a:p>
          <a:p>
            <a:endParaRPr lang="en-US" sz="2000" b="1">
              <a:solidFill>
                <a:srgbClr val="002060"/>
              </a:solidFill>
            </a:endParaRPr>
          </a:p>
        </p:txBody>
      </p:sp>
      <p:grpSp>
        <p:nvGrpSpPr>
          <p:cNvPr id="28" name="Groupe 27">
            <a:extLst>
              <a:ext uri="{FF2B5EF4-FFF2-40B4-BE49-F238E27FC236}">
                <a16:creationId xmlns:a16="http://schemas.microsoft.com/office/drawing/2014/main" id="{FD493A1C-0B86-C462-5C61-12C29EAFC11C}"/>
              </a:ext>
            </a:extLst>
          </p:cNvPr>
          <p:cNvGrpSpPr/>
          <p:nvPr/>
        </p:nvGrpSpPr>
        <p:grpSpPr>
          <a:xfrm>
            <a:off x="1065438" y="4467557"/>
            <a:ext cx="2940119" cy="1634490"/>
            <a:chOff x="7609724" y="3464088"/>
            <a:chExt cx="2232990" cy="1945892"/>
          </a:xfrm>
          <a:solidFill>
            <a:schemeClr val="accent6">
              <a:lumMod val="60000"/>
              <a:lumOff val="40000"/>
            </a:schemeClr>
          </a:solidFill>
        </p:grpSpPr>
        <p:sp>
          <p:nvSpPr>
            <p:cNvPr id="23" name="Bulle narrative : rectangle à coins arrondis 22">
              <a:extLst>
                <a:ext uri="{FF2B5EF4-FFF2-40B4-BE49-F238E27FC236}">
                  <a16:creationId xmlns:a16="http://schemas.microsoft.com/office/drawing/2014/main" id="{D3ED965B-C5D0-D58A-3784-341F453C7D60}"/>
                </a:ext>
              </a:extLst>
            </p:cNvPr>
            <p:cNvSpPr/>
            <p:nvPr/>
          </p:nvSpPr>
          <p:spPr>
            <a:xfrm>
              <a:off x="7609724" y="3464088"/>
              <a:ext cx="2232990" cy="1945892"/>
            </a:xfrm>
            <a:prstGeom prst="wedgeRoundRectCallout">
              <a:avLst>
                <a:gd name="adj1" fmla="val 70203"/>
                <a:gd name="adj2" fmla="val 37021"/>
                <a:gd name="adj3" fmla="val 16667"/>
              </a:avLst>
            </a:prstGeom>
            <a:grpFill/>
          </p:spPr>
          <p:txBody>
            <a:bodyPr wrap="square">
              <a:spAutoFit/>
            </a:bodyPr>
            <a:lstStyle/>
            <a:p>
              <a:endParaRPr lang="fr-FR" sz="1200" dirty="0"/>
            </a:p>
            <a:p>
              <a:endParaRPr lang="fr-FR" sz="1200" dirty="0"/>
            </a:p>
            <a:p>
              <a:pPr algn="ctr"/>
              <a:endParaRPr lang="en-US" sz="1200" dirty="0"/>
            </a:p>
            <a:p>
              <a:pPr algn="ctr"/>
              <a:endParaRPr lang="en-US" sz="1200" dirty="0"/>
            </a:p>
            <a:p>
              <a:pPr algn="ctr"/>
              <a:r>
                <a:rPr lang="en-US" sz="1400" dirty="0">
                  <a:latin typeface="Roboto" pitchFamily="2" charset="0"/>
                  <a:ea typeface="Roboto" pitchFamily="2" charset="0"/>
                </a:rPr>
                <a:t>If assessed in a competitive framework, these costs should be limited</a:t>
              </a:r>
              <a:endParaRPr lang="fr-FR" sz="2000" dirty="0">
                <a:solidFill>
                  <a:schemeClr val="tx1"/>
                </a:solidFill>
                <a:latin typeface="Roboto" pitchFamily="2" charset="0"/>
                <a:ea typeface="Roboto" pitchFamily="2" charset="0"/>
              </a:endParaRPr>
            </a:p>
          </p:txBody>
        </p:sp>
        <p:pic>
          <p:nvPicPr>
            <p:cNvPr id="19" name="Graphique 18" descr="Avertissement avec un remplissage uni">
              <a:extLst>
                <a:ext uri="{FF2B5EF4-FFF2-40B4-BE49-F238E27FC236}">
                  <a16:creationId xmlns:a16="http://schemas.microsoft.com/office/drawing/2014/main" id="{15772E88-8F88-9A90-1B52-4C34C9A431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1291" y="3474203"/>
              <a:ext cx="683543" cy="1071467"/>
            </a:xfrm>
            <a:prstGeom prst="rect">
              <a:avLst/>
            </a:prstGeom>
          </p:spPr>
        </p:pic>
      </p:grpSp>
      <p:sp>
        <p:nvSpPr>
          <p:cNvPr id="2" name="Espace réservé du numéro de diapositive 2">
            <a:extLst>
              <a:ext uri="{FF2B5EF4-FFF2-40B4-BE49-F238E27FC236}">
                <a16:creationId xmlns:a16="http://schemas.microsoft.com/office/drawing/2014/main" id="{E62FE10F-B28E-4922-A3CF-69B879B6E679}"/>
              </a:ext>
            </a:extLst>
          </p:cNvPr>
          <p:cNvSpPr>
            <a:spLocks noGrp="1"/>
          </p:cNvSpPr>
          <p:nvPr>
            <p:ph type="sldNum" sz="quarter" idx="12"/>
          </p:nvPr>
        </p:nvSpPr>
        <p:spPr>
          <a:xfrm>
            <a:off x="3505201" y="6381330"/>
            <a:ext cx="2133599" cy="365125"/>
          </a:xfrm>
        </p:spPr>
        <p:txBody>
          <a:bodyPr/>
          <a:lstStyle/>
          <a:p>
            <a:fld id="{599E0DCA-6F6D-44FB-987C-B0D97FDE4610}" type="slidenum">
              <a:rPr lang="fr-FR" smtClean="0"/>
              <a:pPr/>
              <a:t>38</a:t>
            </a:fld>
            <a:endParaRPr lang="fr-FR" dirty="0"/>
          </a:p>
        </p:txBody>
      </p:sp>
      <p:grpSp>
        <p:nvGrpSpPr>
          <p:cNvPr id="24" name="Groupe 23">
            <a:extLst>
              <a:ext uri="{FF2B5EF4-FFF2-40B4-BE49-F238E27FC236}">
                <a16:creationId xmlns:a16="http://schemas.microsoft.com/office/drawing/2014/main" id="{89CEFAC4-1856-CACE-0B21-2B1D63A78D39}"/>
              </a:ext>
            </a:extLst>
          </p:cNvPr>
          <p:cNvGrpSpPr/>
          <p:nvPr/>
        </p:nvGrpSpPr>
        <p:grpSpPr>
          <a:xfrm>
            <a:off x="876533" y="2991135"/>
            <a:ext cx="4824000" cy="830997"/>
            <a:chOff x="876533" y="2767615"/>
            <a:chExt cx="4824000" cy="830997"/>
          </a:xfrm>
        </p:grpSpPr>
        <p:sp>
          <p:nvSpPr>
            <p:cNvPr id="14" name="ZoneTexte 13">
              <a:extLst>
                <a:ext uri="{FF2B5EF4-FFF2-40B4-BE49-F238E27FC236}">
                  <a16:creationId xmlns:a16="http://schemas.microsoft.com/office/drawing/2014/main" id="{368E39ED-E62F-06C1-7C4B-473D3D6B1833}"/>
                </a:ext>
              </a:extLst>
            </p:cNvPr>
            <p:cNvSpPr txBox="1"/>
            <p:nvPr/>
          </p:nvSpPr>
          <p:spPr>
            <a:xfrm>
              <a:off x="876533" y="2767615"/>
              <a:ext cx="4824000" cy="830997"/>
            </a:xfrm>
            <a:prstGeom prst="rect">
              <a:avLst/>
            </a:prstGeom>
            <a:noFill/>
          </p:spPr>
          <p:txBody>
            <a:bodyPr wrap="square" rtlCol="0">
              <a:spAutoFit/>
            </a:bodyPr>
            <a:lstStyle/>
            <a:p>
              <a:pPr marL="446088" lvl="1" indent="-266700">
                <a:buFont typeface="Wingdings" panose="05000000000000000000" pitchFamily="2" charset="2"/>
                <a:buChar char="x"/>
              </a:pPr>
              <a:r>
                <a:rPr lang="en-US" sz="1600" dirty="0">
                  <a:solidFill>
                    <a:schemeClr val="accent4"/>
                  </a:solidFill>
                  <a:latin typeface="Roboto" pitchFamily="2" charset="0"/>
                  <a:cs typeface="Times New Roman" panose="02020603050405020304" pitchFamily="18" charset="0"/>
                </a:rPr>
                <a:t>Higher tolls if traffic is low, and</a:t>
              </a:r>
            </a:p>
            <a:p>
              <a:pPr marL="179388" lvl="1"/>
              <a:r>
                <a:rPr lang="en-US" sz="1600" dirty="0">
                  <a:solidFill>
                    <a:schemeClr val="accent4"/>
                  </a:solidFill>
                  <a:latin typeface="Roboto" pitchFamily="2" charset="0"/>
                  <a:cs typeface="Times New Roman" panose="02020603050405020304" pitchFamily="18" charset="0"/>
                </a:rPr>
                <a:t>conversely           inefficient use of</a:t>
              </a:r>
            </a:p>
            <a:p>
              <a:pPr marL="179388" lvl="1"/>
              <a:r>
                <a:rPr lang="en-US" sz="1600" dirty="0">
                  <a:solidFill>
                    <a:schemeClr val="accent4"/>
                  </a:solidFill>
                  <a:latin typeface="Roboto" pitchFamily="2" charset="0"/>
                  <a:cs typeface="Times New Roman" panose="02020603050405020304" pitchFamily="18" charset="0"/>
                </a:rPr>
                <a:t>infrastructure</a:t>
              </a:r>
              <a:endParaRPr lang="fr-FR" sz="1600" dirty="0">
                <a:solidFill>
                  <a:schemeClr val="accent4"/>
                </a:solidFill>
                <a:latin typeface="Roboto" pitchFamily="2" charset="0"/>
                <a:cs typeface="Times New Roman" panose="02020603050405020304" pitchFamily="18" charset="0"/>
              </a:endParaRPr>
            </a:p>
          </p:txBody>
        </p:sp>
        <p:sp>
          <p:nvSpPr>
            <p:cNvPr id="21" name="Flèche : droite 20">
              <a:extLst>
                <a:ext uri="{FF2B5EF4-FFF2-40B4-BE49-F238E27FC236}">
                  <a16:creationId xmlns:a16="http://schemas.microsoft.com/office/drawing/2014/main" id="{E8146007-4D06-9580-D17F-D8578EAEC68E}"/>
                </a:ext>
              </a:extLst>
            </p:cNvPr>
            <p:cNvSpPr/>
            <p:nvPr/>
          </p:nvSpPr>
          <p:spPr>
            <a:xfrm>
              <a:off x="2275842" y="3116055"/>
              <a:ext cx="216000" cy="1440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a:extLst>
              <a:ext uri="{FF2B5EF4-FFF2-40B4-BE49-F238E27FC236}">
                <a16:creationId xmlns:a16="http://schemas.microsoft.com/office/drawing/2014/main" id="{AE48EB1C-BE22-1C23-A278-8507F8C0FB77}"/>
              </a:ext>
            </a:extLst>
          </p:cNvPr>
          <p:cNvGrpSpPr/>
          <p:nvPr/>
        </p:nvGrpSpPr>
        <p:grpSpPr>
          <a:xfrm>
            <a:off x="4374599" y="5548306"/>
            <a:ext cx="4549261" cy="830997"/>
            <a:chOff x="4374599" y="5324786"/>
            <a:chExt cx="4549261" cy="830997"/>
          </a:xfrm>
        </p:grpSpPr>
        <p:sp>
          <p:nvSpPr>
            <p:cNvPr id="16" name="ZoneTexte 15">
              <a:extLst>
                <a:ext uri="{FF2B5EF4-FFF2-40B4-BE49-F238E27FC236}">
                  <a16:creationId xmlns:a16="http://schemas.microsoft.com/office/drawing/2014/main" id="{F70C5B39-D053-85DE-95CF-27F235447E23}"/>
                </a:ext>
              </a:extLst>
            </p:cNvPr>
            <p:cNvSpPr txBox="1"/>
            <p:nvPr/>
          </p:nvSpPr>
          <p:spPr>
            <a:xfrm>
              <a:off x="4374599" y="5324786"/>
              <a:ext cx="4549261" cy="830997"/>
            </a:xfrm>
            <a:prstGeom prst="rect">
              <a:avLst/>
            </a:prstGeom>
            <a:noFill/>
          </p:spPr>
          <p:txBody>
            <a:bodyPr wrap="square">
              <a:spAutoFit/>
            </a:bodyPr>
            <a:lstStyle/>
            <a:p>
              <a:pPr marL="271463" lvl="1">
                <a:buFont typeface="Wingdings" panose="05000000000000000000" pitchFamily="2" charset="2"/>
                <a:buChar char="x"/>
              </a:pPr>
              <a:r>
                <a:rPr lang="fr-FR" sz="1600" dirty="0">
                  <a:solidFill>
                    <a:schemeClr val="accent4"/>
                  </a:solidFill>
                  <a:latin typeface="Roboto" pitchFamily="2" charset="0"/>
                  <a:ea typeface="Franklin Gothic Book" panose="020B0503020102020204" pitchFamily="34" charset="0"/>
                  <a:cs typeface="Times New Roman" panose="02020603050405020304" pitchFamily="18" charset="0"/>
                </a:rPr>
                <a:t> </a:t>
              </a:r>
              <a:r>
                <a:rPr lang="en-US" sz="1600" dirty="0">
                  <a:solidFill>
                    <a:schemeClr val="accent4"/>
                  </a:solidFill>
                  <a:latin typeface="Roboto" pitchFamily="2" charset="0"/>
                  <a:ea typeface="Franklin Gothic Book" panose="020B0503020102020204" pitchFamily="34" charset="0"/>
                  <a:cs typeface="Times New Roman" panose="02020603050405020304" pitchFamily="18" charset="0"/>
                </a:rPr>
                <a:t>Tolls incorporating the concessionaire's risk-bearing costs          less use of the infrastructure</a:t>
              </a:r>
              <a:endParaRPr lang="fr-FR" sz="1600" dirty="0">
                <a:solidFill>
                  <a:schemeClr val="accent4"/>
                </a:solidFill>
                <a:latin typeface="Roboto" pitchFamily="2" charset="0"/>
                <a:ea typeface="Franklin Gothic Book" panose="020B0503020102020204" pitchFamily="34" charset="0"/>
                <a:cs typeface="Times New Roman" panose="02020603050405020304" pitchFamily="18" charset="0"/>
              </a:endParaRPr>
            </a:p>
          </p:txBody>
        </p:sp>
        <p:sp>
          <p:nvSpPr>
            <p:cNvPr id="22" name="Flèche : droite 21">
              <a:extLst>
                <a:ext uri="{FF2B5EF4-FFF2-40B4-BE49-F238E27FC236}">
                  <a16:creationId xmlns:a16="http://schemas.microsoft.com/office/drawing/2014/main" id="{C7743098-6D18-5A65-03DD-D16B958D9C48}"/>
                </a:ext>
              </a:extLst>
            </p:cNvPr>
            <p:cNvSpPr/>
            <p:nvPr/>
          </p:nvSpPr>
          <p:spPr>
            <a:xfrm>
              <a:off x="6541229" y="5666953"/>
              <a:ext cx="216000" cy="1440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 coins arrondis 17">
            <a:extLst>
              <a:ext uri="{FF2B5EF4-FFF2-40B4-BE49-F238E27FC236}">
                <a16:creationId xmlns:a16="http://schemas.microsoft.com/office/drawing/2014/main" id="{BDACE43A-6A27-F35E-D6AD-8B7FA502C033}"/>
              </a:ext>
            </a:extLst>
          </p:cNvPr>
          <p:cNvSpPr/>
          <p:nvPr/>
        </p:nvSpPr>
        <p:spPr>
          <a:xfrm>
            <a:off x="1370647" y="785314"/>
            <a:ext cx="10557164" cy="54311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bg1"/>
                </a:solidFill>
                <a:latin typeface="Roboto" pitchFamily="2" charset="0"/>
                <a:ea typeface="Roboto" pitchFamily="2" charset="0"/>
              </a:rPr>
              <a:t>1 - One question deserves to be asked: who should bear the traffic risk?</a:t>
            </a:r>
            <a:endParaRPr lang="fr-FR" sz="1800" b="1"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8346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567087DA-6AD8-F250-BC21-ED3144FD94AB}"/>
              </a:ext>
            </a:extLst>
          </p:cNvPr>
          <p:cNvSpPr>
            <a:spLocks noGrp="1"/>
          </p:cNvSpPr>
          <p:nvPr>
            <p:ph type="title"/>
          </p:nvPr>
        </p:nvSpPr>
        <p:spPr>
          <a:xfrm>
            <a:off x="8070" y="324249"/>
            <a:ext cx="12192000" cy="648072"/>
          </a:xfrm>
        </p:spPr>
        <p:txBody>
          <a:bodyPr>
            <a:noAutofit/>
          </a:bodyPr>
          <a:lstStyle/>
          <a:p>
            <a:r>
              <a:rPr lang="fr-FR" sz="2000" b="1"/>
              <a:t>Three aspects of </a:t>
            </a:r>
            <a:r>
              <a:rPr lang="en-US" sz="2000" b="1"/>
              <a:t>of the current model need to be re-examined </a:t>
            </a:r>
            <a:br>
              <a:rPr lang="en-US" sz="2000" b="1"/>
            </a:br>
            <a:r>
              <a:rPr lang="en-US" sz="2000" b="1"/>
              <a:t>in view of the expiry of the historical contracts</a:t>
            </a:r>
            <a:r>
              <a:rPr lang="fr-FR" sz="2000" b="1"/>
              <a:t> </a:t>
            </a:r>
            <a:br>
              <a:rPr lang="fr-FR" sz="2000" b="1">
                <a:solidFill>
                  <a:srgbClr val="002060"/>
                </a:solidFill>
              </a:rPr>
            </a:br>
            <a:endParaRPr lang="fr-FR" sz="2000" b="1" dirty="0">
              <a:solidFill>
                <a:srgbClr val="002060"/>
              </a:solidFill>
            </a:endParaRPr>
          </a:p>
        </p:txBody>
      </p:sp>
      <p:sp>
        <p:nvSpPr>
          <p:cNvPr id="4" name="ZoneTexte 3">
            <a:extLst>
              <a:ext uri="{FF2B5EF4-FFF2-40B4-BE49-F238E27FC236}">
                <a16:creationId xmlns:a16="http://schemas.microsoft.com/office/drawing/2014/main" id="{9E5D08A0-E2DD-E789-1E20-C3E15968A5AC}"/>
              </a:ext>
            </a:extLst>
          </p:cNvPr>
          <p:cNvSpPr txBox="1"/>
          <p:nvPr/>
        </p:nvSpPr>
        <p:spPr>
          <a:xfrm>
            <a:off x="153908" y="2409211"/>
            <a:ext cx="3521621" cy="2871775"/>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lt1"/>
                </a:solidFill>
                <a:latin typeface="Roboto" pitchFamily="2" charset="0"/>
                <a:ea typeface="Roboto"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r>
              <a:rPr lang="en-US" dirty="0">
                <a:solidFill>
                  <a:schemeClr val="accent1">
                    <a:lumMod val="75000"/>
                  </a:schemeClr>
                </a:solidFill>
                <a:latin typeface="Roboto" pitchFamily="2" charset="0"/>
                <a:ea typeface="Roboto" pitchFamily="2" charset="0"/>
              </a:rPr>
              <a:t>The size of concessions should remain sufficient to </a:t>
            </a:r>
            <a:r>
              <a:rPr lang="en-US" dirty="0" err="1">
                <a:solidFill>
                  <a:schemeClr val="accent1">
                    <a:lumMod val="75000"/>
                  </a:schemeClr>
                </a:solidFill>
                <a:latin typeface="Roboto" pitchFamily="2" charset="0"/>
                <a:ea typeface="Roboto" pitchFamily="2" charset="0"/>
              </a:rPr>
              <a:t>maximise</a:t>
            </a:r>
            <a:r>
              <a:rPr lang="en-US" dirty="0">
                <a:solidFill>
                  <a:schemeClr val="accent1">
                    <a:lumMod val="75000"/>
                  </a:schemeClr>
                </a:solidFill>
                <a:latin typeface="Roboto" pitchFamily="2" charset="0"/>
                <a:ea typeface="Roboto" pitchFamily="2" charset="0"/>
              </a:rPr>
              <a:t> scale effects</a:t>
            </a:r>
          </a:p>
          <a:p>
            <a:pPr marL="0" lvl="1"/>
            <a:endParaRPr lang="en-US" dirty="0">
              <a:solidFill>
                <a:schemeClr val="accent1">
                  <a:lumMod val="75000"/>
                </a:schemeClr>
              </a:solidFill>
              <a:latin typeface="Roboto" pitchFamily="2" charset="0"/>
              <a:ea typeface="Roboto" pitchFamily="2" charset="0"/>
            </a:endParaRPr>
          </a:p>
          <a:p>
            <a:pPr marL="0" lvl="1"/>
            <a:r>
              <a:rPr lang="en-US" b="1" dirty="0">
                <a:solidFill>
                  <a:schemeClr val="accent1">
                    <a:lumMod val="75000"/>
                  </a:schemeClr>
                </a:solidFill>
                <a:latin typeface="Roboto" pitchFamily="2" charset="0"/>
                <a:ea typeface="Roboto" pitchFamily="2" charset="0"/>
              </a:rPr>
              <a:t>However, reducing the geographical scope of concessions would limit barriers to entry when contracts are reallocated</a:t>
            </a:r>
            <a:endParaRPr lang="fr-FR" b="1" dirty="0">
              <a:solidFill>
                <a:schemeClr val="accent1">
                  <a:lumMod val="75000"/>
                </a:schemeClr>
              </a:solidFill>
              <a:latin typeface="Roboto" pitchFamily="2" charset="0"/>
              <a:ea typeface="Roboto" pitchFamily="2" charset="0"/>
            </a:endParaRPr>
          </a:p>
        </p:txBody>
      </p:sp>
      <p:pic>
        <p:nvPicPr>
          <p:cNvPr id="6" name="Graphique 5" descr="Pièces de puzzle avec un remplissage uni">
            <a:extLst>
              <a:ext uri="{FF2B5EF4-FFF2-40B4-BE49-F238E27FC236}">
                <a16:creationId xmlns:a16="http://schemas.microsoft.com/office/drawing/2014/main" id="{E1A957AF-985F-FD80-8423-11626576E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2718" y="1542142"/>
            <a:ext cx="864000" cy="864000"/>
          </a:xfrm>
          <a:prstGeom prst="rect">
            <a:avLst/>
          </a:prstGeom>
        </p:spPr>
      </p:pic>
      <p:sp>
        <p:nvSpPr>
          <p:cNvPr id="12" name="Espace réservé du texte 4">
            <a:extLst>
              <a:ext uri="{FF2B5EF4-FFF2-40B4-BE49-F238E27FC236}">
                <a16:creationId xmlns:a16="http://schemas.microsoft.com/office/drawing/2014/main" id="{60BE646C-B3F9-DBF0-E339-67DB49DE70C0}"/>
              </a:ext>
            </a:extLst>
          </p:cNvPr>
          <p:cNvSpPr txBox="1">
            <a:spLocks/>
          </p:cNvSpPr>
          <p:nvPr/>
        </p:nvSpPr>
        <p:spPr>
          <a:xfrm>
            <a:off x="3935506" y="2409211"/>
            <a:ext cx="5057129" cy="3893799"/>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lt1"/>
                </a:solidFill>
                <a:latin typeface="Roboto" pitchFamily="2" charset="0"/>
                <a:ea typeface="Roboto" pitchFamily="2" charset="0"/>
              </a:defRPr>
            </a:lvl1pPr>
            <a:lvl2pPr lvl="1">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800" b="0" dirty="0">
                <a:solidFill>
                  <a:schemeClr val="accent1">
                    <a:lumMod val="75000"/>
                  </a:schemeClr>
                </a:solidFill>
              </a:rPr>
              <a:t>The current model is </a:t>
            </a:r>
            <a:r>
              <a:rPr lang="en-US" sz="1800" b="0" dirty="0" err="1">
                <a:solidFill>
                  <a:schemeClr val="accent1">
                    <a:lumMod val="75000"/>
                  </a:schemeClr>
                </a:solidFill>
              </a:rPr>
              <a:t>characterised</a:t>
            </a:r>
            <a:r>
              <a:rPr lang="en-US" sz="1800" b="0" dirty="0">
                <a:solidFill>
                  <a:schemeClr val="accent1">
                    <a:lumMod val="75000"/>
                  </a:schemeClr>
                </a:solidFill>
              </a:rPr>
              <a:t> by long duration contracts, which implies:</a:t>
            </a:r>
          </a:p>
          <a:p>
            <a:pPr marL="285750" indent="-285750" algn="l">
              <a:buFontTx/>
              <a:buChar char="-"/>
            </a:pPr>
            <a:r>
              <a:rPr lang="en-US" sz="1800" b="0" dirty="0">
                <a:solidFill>
                  <a:schemeClr val="accent1">
                    <a:lumMod val="75000"/>
                  </a:schemeClr>
                </a:solidFill>
              </a:rPr>
              <a:t>Impossibility of regular re-tendering</a:t>
            </a:r>
          </a:p>
          <a:p>
            <a:pPr marL="285750" indent="-285750" algn="l">
              <a:buFontTx/>
              <a:buChar char="-"/>
            </a:pPr>
            <a:r>
              <a:rPr lang="en-US" sz="1800" b="0" dirty="0">
                <a:solidFill>
                  <a:schemeClr val="accent1">
                    <a:lumMod val="75000"/>
                  </a:schemeClr>
                </a:solidFill>
              </a:rPr>
              <a:t>Inevitably, new needs emerge during the course of the contract</a:t>
            </a:r>
          </a:p>
          <a:p>
            <a:pPr marL="285750" indent="-285750" algn="l">
              <a:buFontTx/>
              <a:buChar char="-"/>
            </a:pPr>
            <a:r>
              <a:rPr lang="en-US" sz="1800" b="0" dirty="0">
                <a:solidFill>
                  <a:schemeClr val="accent1">
                    <a:lumMod val="75000"/>
                  </a:schemeClr>
                </a:solidFill>
              </a:rPr>
              <a:t>Necessary negotiations with the incumbent, who is in a strong position</a:t>
            </a:r>
          </a:p>
          <a:p>
            <a:pPr algn="l"/>
            <a:endParaRPr lang="en-US" sz="1800" b="0" dirty="0">
              <a:solidFill>
                <a:schemeClr val="accent1">
                  <a:lumMod val="75000"/>
                </a:schemeClr>
              </a:solidFill>
            </a:endParaRPr>
          </a:p>
          <a:p>
            <a:pPr algn="l"/>
            <a:r>
              <a:rPr lang="en-US" sz="1800">
                <a:solidFill>
                  <a:schemeClr val="accent1">
                    <a:lumMod val="75000"/>
                  </a:schemeClr>
                </a:solidFill>
              </a:rPr>
              <a:t>The </a:t>
            </a:r>
            <a:r>
              <a:rPr lang="en-US" sz="1800" dirty="0">
                <a:solidFill>
                  <a:schemeClr val="accent1">
                    <a:lumMod val="75000"/>
                  </a:schemeClr>
                </a:solidFill>
              </a:rPr>
              <a:t>duration of future contracts should be shorter than that of current contracts: considering the constraints on road management, a contractual duration of </a:t>
            </a:r>
            <a:r>
              <a:rPr lang="en-US" sz="1800" u="sng" dirty="0">
                <a:solidFill>
                  <a:schemeClr val="accent1">
                    <a:lumMod val="75000"/>
                  </a:schemeClr>
                </a:solidFill>
              </a:rPr>
              <a:t>around 20 years </a:t>
            </a:r>
            <a:r>
              <a:rPr lang="en-US" sz="1800" dirty="0">
                <a:solidFill>
                  <a:schemeClr val="accent1">
                    <a:lumMod val="75000"/>
                  </a:schemeClr>
                </a:solidFill>
              </a:rPr>
              <a:t>would be relevant</a:t>
            </a:r>
            <a:endParaRPr lang="fr-FR" sz="1800" dirty="0">
              <a:solidFill>
                <a:schemeClr val="accent1">
                  <a:lumMod val="75000"/>
                </a:schemeClr>
              </a:solidFill>
            </a:endParaRPr>
          </a:p>
        </p:txBody>
      </p:sp>
      <p:pic>
        <p:nvPicPr>
          <p:cNvPr id="15" name="Graphique 14" descr="Sablier 90% avec un remplissage uni">
            <a:extLst>
              <a:ext uri="{FF2B5EF4-FFF2-40B4-BE49-F238E27FC236}">
                <a16:creationId xmlns:a16="http://schemas.microsoft.com/office/drawing/2014/main" id="{41988B6C-09F2-09BD-6EB5-667B6C1DA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4070" y="1614142"/>
            <a:ext cx="720000" cy="720000"/>
          </a:xfrm>
          <a:prstGeom prst="rect">
            <a:avLst/>
          </a:prstGeom>
        </p:spPr>
      </p:pic>
      <p:sp>
        <p:nvSpPr>
          <p:cNvPr id="20" name="Bulle narrative : rectangle à coins arrondis 19">
            <a:extLst>
              <a:ext uri="{FF2B5EF4-FFF2-40B4-BE49-F238E27FC236}">
                <a16:creationId xmlns:a16="http://schemas.microsoft.com/office/drawing/2014/main" id="{3AF0E38B-C257-1468-5156-CE57929305D0}"/>
              </a:ext>
            </a:extLst>
          </p:cNvPr>
          <p:cNvSpPr/>
          <p:nvPr/>
        </p:nvSpPr>
        <p:spPr>
          <a:xfrm>
            <a:off x="9276366" y="2679405"/>
            <a:ext cx="2743475" cy="3091286"/>
          </a:xfrm>
          <a:prstGeom prst="wedgeRoundRectCallout">
            <a:avLst>
              <a:gd name="adj1" fmla="val -49697"/>
              <a:gd name="adj2" fmla="val 64228"/>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Roboto" pitchFamily="2" charset="0"/>
              <a:ea typeface="Roboto" pitchFamily="2" charset="0"/>
            </a:endParaRPr>
          </a:p>
          <a:p>
            <a:pPr algn="ctr"/>
            <a:endParaRPr lang="en-US" sz="1400" b="1" dirty="0">
              <a:solidFill>
                <a:schemeClr val="tx1"/>
              </a:solidFill>
              <a:latin typeface="Roboto" pitchFamily="2" charset="0"/>
              <a:ea typeface="Roboto" pitchFamily="2" charset="0"/>
            </a:endParaRPr>
          </a:p>
          <a:p>
            <a:pPr algn="ctr"/>
            <a:endParaRPr lang="en-US" sz="1400" dirty="0">
              <a:solidFill>
                <a:schemeClr val="tx1"/>
              </a:solidFill>
              <a:latin typeface="Roboto" pitchFamily="2" charset="0"/>
              <a:ea typeface="Roboto" pitchFamily="2" charset="0"/>
            </a:endParaRPr>
          </a:p>
          <a:p>
            <a:pPr algn="ctr"/>
            <a:r>
              <a:rPr lang="en-US" sz="1400" dirty="0">
                <a:solidFill>
                  <a:schemeClr val="tx1"/>
                </a:solidFill>
                <a:latin typeface="Roboto" pitchFamily="2" charset="0"/>
                <a:ea typeface="Roboto" pitchFamily="2" charset="0"/>
              </a:rPr>
              <a:t>One solution for reconciling the possibility of major investments and short contracts is the </a:t>
            </a:r>
            <a:r>
              <a:rPr lang="en-US" sz="1400" u="sng" dirty="0">
                <a:solidFill>
                  <a:schemeClr val="tx1"/>
                </a:solidFill>
                <a:latin typeface="Roboto" pitchFamily="2" charset="0"/>
                <a:ea typeface="Roboto" pitchFamily="2" charset="0"/>
              </a:rPr>
              <a:t>payment of a balance</a:t>
            </a:r>
            <a:r>
              <a:rPr lang="en-US" sz="1400" dirty="0">
                <a:solidFill>
                  <a:schemeClr val="tx1"/>
                </a:solidFill>
                <a:latin typeface="Roboto" pitchFamily="2" charset="0"/>
                <a:ea typeface="Roboto" pitchFamily="2" charset="0"/>
              </a:rPr>
              <a:t> by the incoming contract holder to the outgoing contract holder </a:t>
            </a:r>
          </a:p>
        </p:txBody>
      </p:sp>
      <p:pic>
        <p:nvPicPr>
          <p:cNvPr id="22" name="Graphique 21" descr="Lumières allumées avec un remplissage uni">
            <a:extLst>
              <a:ext uri="{FF2B5EF4-FFF2-40B4-BE49-F238E27FC236}">
                <a16:creationId xmlns:a16="http://schemas.microsoft.com/office/drawing/2014/main" id="{92A5DEE1-0FA6-FCB8-17BF-97588E9F9E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0903" y="2785729"/>
            <a:ext cx="900000" cy="900000"/>
          </a:xfrm>
          <a:prstGeom prst="rect">
            <a:avLst/>
          </a:prstGeom>
        </p:spPr>
      </p:pic>
      <p:sp>
        <p:nvSpPr>
          <p:cNvPr id="7" name="Rectangle : coins arrondis 6">
            <a:extLst>
              <a:ext uri="{FF2B5EF4-FFF2-40B4-BE49-F238E27FC236}">
                <a16:creationId xmlns:a16="http://schemas.microsoft.com/office/drawing/2014/main" id="{A9380B3D-3FAA-2740-56FE-DCEFE40CA20A}"/>
              </a:ext>
            </a:extLst>
          </p:cNvPr>
          <p:cNvSpPr/>
          <p:nvPr/>
        </p:nvSpPr>
        <p:spPr>
          <a:xfrm>
            <a:off x="1462677" y="855353"/>
            <a:ext cx="10557164" cy="54311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a:solidFill>
                  <a:schemeClr val="bg1"/>
                </a:solidFill>
                <a:latin typeface="Roboto" pitchFamily="2" charset="0"/>
                <a:ea typeface="Roboto" pitchFamily="2" charset="0"/>
              </a:rPr>
              <a:t>2 – The scope of the contracts should be reduced</a:t>
            </a:r>
            <a:endParaRPr lang="fr-FR" sz="1800" b="1"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420527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65571" y="449354"/>
            <a:ext cx="1311080" cy="141195"/>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7023"/>
            <a:ext cx="1035630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What has changed since the OECD review in 2017?</a:t>
            </a:r>
            <a:endParaRPr lang="en-GB" altLang="en-US" b="1" dirty="0">
              <a:solidFill>
                <a:schemeClr val="tx1">
                  <a:lumMod val="65000"/>
                  <a:lumOff val="35000"/>
                </a:schemeClr>
              </a:solidFill>
              <a:latin typeface="+mj-lt"/>
              <a:ea typeface="+mj-ea"/>
              <a:cs typeface="+mj-cs"/>
            </a:endParaRPr>
          </a:p>
        </p:txBody>
      </p:sp>
      <p:sp>
        <p:nvSpPr>
          <p:cNvPr id="11" name="Rectangle 10"/>
          <p:cNvSpPr/>
          <p:nvPr/>
        </p:nvSpPr>
        <p:spPr>
          <a:xfrm>
            <a:off x="555560" y="1036303"/>
            <a:ext cx="11080880" cy="5493812"/>
          </a:xfrm>
          <a:prstGeom prst="rect">
            <a:avLst/>
          </a:prstGeom>
        </p:spPr>
        <p:txBody>
          <a:bodyPr wrap="square" anchor="t">
            <a:spAutoFit/>
          </a:bodyPr>
          <a:lstStyle/>
          <a:p>
            <a:pPr algn="just">
              <a:spcBef>
                <a:spcPts val="1200"/>
              </a:spcBef>
            </a:pPr>
            <a:r>
              <a:rPr lang="en-US" sz="2200" b="1" dirty="0">
                <a:solidFill>
                  <a:schemeClr val="tx1">
                    <a:lumMod val="65000"/>
                    <a:lumOff val="35000"/>
                  </a:schemeClr>
                </a:solidFill>
              </a:rPr>
              <a:t>In Chile:</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rPr>
              <a:t>Chile has established mechanisms to ensure that infrastructure strategies and plans contribute to climate mitigation strategies (e.g., NDCs, net-zero strategies, LT-LEDS): </a:t>
            </a:r>
            <a:r>
              <a:rPr lang="en-US" sz="2000" dirty="0" err="1">
                <a:solidFill>
                  <a:schemeClr val="tx1">
                    <a:lumMod val="65000"/>
                    <a:lumOff val="35000"/>
                  </a:schemeClr>
                </a:solidFill>
              </a:rPr>
              <a:t>Estrategia</a:t>
            </a:r>
            <a:r>
              <a:rPr lang="en-US" sz="2000" dirty="0">
                <a:solidFill>
                  <a:schemeClr val="tx1">
                    <a:lumMod val="65000"/>
                    <a:lumOff val="35000"/>
                  </a:schemeClr>
                </a:solidFill>
              </a:rPr>
              <a:t> Nacional de </a:t>
            </a:r>
            <a:r>
              <a:rPr lang="en-US" sz="2000" dirty="0" err="1">
                <a:solidFill>
                  <a:schemeClr val="tx1">
                    <a:lumMod val="65000"/>
                    <a:lumOff val="35000"/>
                  </a:schemeClr>
                </a:solidFill>
              </a:rPr>
              <a:t>Electromovilidad</a:t>
            </a:r>
            <a:r>
              <a:rPr lang="en-US" sz="2000" dirty="0">
                <a:solidFill>
                  <a:schemeClr val="tx1">
                    <a:lumMod val="65000"/>
                    <a:lumOff val="35000"/>
                  </a:schemeClr>
                </a:solidFill>
              </a:rPr>
              <a:t>, Energía 2050 Chile and </a:t>
            </a:r>
            <a:r>
              <a:rPr lang="en-US" sz="2000" dirty="0" err="1">
                <a:solidFill>
                  <a:schemeClr val="tx1">
                    <a:lumMod val="65000"/>
                    <a:lumOff val="35000"/>
                  </a:schemeClr>
                </a:solidFill>
              </a:rPr>
              <a:t>Certificación</a:t>
            </a:r>
            <a:r>
              <a:rPr lang="en-US" sz="2000" dirty="0">
                <a:solidFill>
                  <a:schemeClr val="tx1">
                    <a:lumMod val="65000"/>
                    <a:lumOff val="35000"/>
                  </a:schemeClr>
                </a:solidFill>
              </a:rPr>
              <a:t> </a:t>
            </a:r>
            <a:r>
              <a:rPr lang="en-US" sz="2000" dirty="0" err="1">
                <a:solidFill>
                  <a:schemeClr val="tx1">
                    <a:lumMod val="65000"/>
                    <a:lumOff val="35000"/>
                  </a:schemeClr>
                </a:solidFill>
              </a:rPr>
              <a:t>Educación</a:t>
            </a:r>
            <a:r>
              <a:rPr lang="en-US" sz="2000" dirty="0">
                <a:solidFill>
                  <a:schemeClr val="tx1">
                    <a:lumMod val="65000"/>
                    <a:lumOff val="35000"/>
                  </a:schemeClr>
                </a:solidFill>
              </a:rPr>
              <a:t> </a:t>
            </a:r>
            <a:r>
              <a:rPr lang="en-US" sz="2000" dirty="0" err="1">
                <a:solidFill>
                  <a:schemeClr val="tx1">
                    <a:lumMod val="65000"/>
                    <a:lumOff val="35000"/>
                  </a:schemeClr>
                </a:solidFill>
              </a:rPr>
              <a:t>Sustentable</a:t>
            </a:r>
            <a:r>
              <a:rPr lang="en-US" sz="2000" dirty="0">
                <a:solidFill>
                  <a:schemeClr val="tx1">
                    <a:lumMod val="65000"/>
                    <a:lumOff val="35000"/>
                  </a:schemeClr>
                </a:solidFill>
              </a:rPr>
              <a:t>. </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effectLst/>
              </a:rPr>
              <a:t>2019-20 </a:t>
            </a:r>
            <a:r>
              <a:rPr lang="en-US" sz="2000" dirty="0" err="1">
                <a:solidFill>
                  <a:schemeClr val="tx1">
                    <a:lumMod val="65000"/>
                    <a:lumOff val="35000"/>
                  </a:schemeClr>
                </a:solidFill>
                <a:effectLst/>
              </a:rPr>
              <a:t>Estallido</a:t>
            </a:r>
            <a:r>
              <a:rPr lang="en-US" sz="2000" dirty="0">
                <a:solidFill>
                  <a:schemeClr val="tx1">
                    <a:lumMod val="65000"/>
                    <a:lumOff val="35000"/>
                  </a:schemeClr>
                </a:solidFill>
                <a:effectLst/>
              </a:rPr>
              <a:t> Social with calls for greater social equality</a:t>
            </a:r>
            <a:endParaRPr lang="en-US" sz="2000" dirty="0">
              <a:solidFill>
                <a:schemeClr val="tx1">
                  <a:lumMod val="65000"/>
                  <a:lumOff val="35000"/>
                </a:schemeClr>
              </a:solidFill>
            </a:endParaRPr>
          </a:p>
          <a:p>
            <a:pPr algn="just">
              <a:spcBef>
                <a:spcPts val="1200"/>
              </a:spcBef>
            </a:pPr>
            <a:endParaRPr lang="en-US" sz="900" b="1" dirty="0">
              <a:solidFill>
                <a:schemeClr val="tx1">
                  <a:lumMod val="65000"/>
                  <a:lumOff val="35000"/>
                </a:schemeClr>
              </a:solidFill>
              <a:latin typeface="+mj-lt"/>
              <a:ea typeface="+mj-ea"/>
              <a:cs typeface="+mj-cs"/>
            </a:endParaRPr>
          </a:p>
          <a:p>
            <a:pPr algn="just">
              <a:spcBef>
                <a:spcPts val="1200"/>
              </a:spcBef>
            </a:pPr>
            <a:r>
              <a:rPr lang="en-US" sz="2000" b="1" dirty="0">
                <a:solidFill>
                  <a:schemeClr val="tx1">
                    <a:lumMod val="65000"/>
                    <a:lumOff val="35000"/>
                  </a:schemeClr>
                </a:solidFill>
              </a:rPr>
              <a:t>In the global environment:</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rPr>
              <a:t>Significant global macroeconomic changes since COVID-19 pandemic &amp; the war in Ukraine:</a:t>
            </a:r>
          </a:p>
          <a:p>
            <a:pPr marL="800100" lvl="1" indent="-342900" algn="just">
              <a:spcBef>
                <a:spcPts val="1200"/>
              </a:spcBef>
              <a:buFont typeface="Wingdings" panose="05000000000000000000" pitchFamily="2" charset="2"/>
              <a:buChar char="Ø"/>
            </a:pPr>
            <a:r>
              <a:rPr lang="en-US" sz="2000" dirty="0" err="1">
                <a:solidFill>
                  <a:schemeClr val="tx1">
                    <a:lumMod val="65000"/>
                    <a:lumOff val="35000"/>
                  </a:schemeClr>
                </a:solidFill>
              </a:rPr>
              <a:t>Normalisation</a:t>
            </a:r>
            <a:r>
              <a:rPr lang="en-US" sz="2000" dirty="0">
                <a:solidFill>
                  <a:schemeClr val="tx1">
                    <a:lumMod val="65000"/>
                    <a:lumOff val="35000"/>
                  </a:schemeClr>
                </a:solidFill>
              </a:rPr>
              <a:t> of higher interest rates and non-transitory inflation</a:t>
            </a:r>
          </a:p>
          <a:p>
            <a:pPr marL="800100" lvl="1" indent="-342900" algn="just">
              <a:spcBef>
                <a:spcPts val="1200"/>
              </a:spcBef>
              <a:buFont typeface="Wingdings" panose="05000000000000000000" pitchFamily="2" charset="2"/>
              <a:buChar char="Ø"/>
            </a:pPr>
            <a:r>
              <a:rPr lang="en-US" sz="2000" dirty="0">
                <a:solidFill>
                  <a:schemeClr val="tx1">
                    <a:lumMod val="65000"/>
                    <a:lumOff val="35000"/>
                  </a:schemeClr>
                </a:solidFill>
              </a:rPr>
              <a:t>Supply chain disruptions &amp; greater uncertainty due to climate disasters</a:t>
            </a:r>
          </a:p>
          <a:p>
            <a:pPr marL="800100" lvl="1" indent="-342900" algn="just">
              <a:spcBef>
                <a:spcPts val="1200"/>
              </a:spcBef>
              <a:buFont typeface="Wingdings" panose="05000000000000000000" pitchFamily="2" charset="2"/>
              <a:buChar char="Ø"/>
            </a:pPr>
            <a:r>
              <a:rPr lang="en-US" sz="2000" dirty="0">
                <a:solidFill>
                  <a:schemeClr val="tx1">
                    <a:lumMod val="65000"/>
                    <a:lumOff val="35000"/>
                  </a:schemeClr>
                </a:solidFill>
              </a:rPr>
              <a:t>Continued globalization of infrastructure actors</a:t>
            </a:r>
          </a:p>
          <a:p>
            <a:pPr marL="800100" lvl="1" indent="-342900" algn="just">
              <a:spcBef>
                <a:spcPts val="1200"/>
              </a:spcBef>
              <a:buFont typeface="Wingdings" panose="05000000000000000000" pitchFamily="2" charset="2"/>
              <a:buChar char="Ø"/>
            </a:pPr>
            <a:r>
              <a:rPr lang="en-US" sz="2000" dirty="0">
                <a:solidFill>
                  <a:schemeClr val="tx1">
                    <a:lumMod val="65000"/>
                    <a:lumOff val="35000"/>
                  </a:schemeClr>
                </a:solidFill>
              </a:rPr>
              <a:t>Reports of declines in contractor bids leading to less competition</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rPr>
              <a:t>Re-emergence of concern for Paris and SDG agenda, following COVID-19</a:t>
            </a:r>
          </a:p>
        </p:txBody>
      </p:sp>
    </p:spTree>
    <p:extLst>
      <p:ext uri="{BB962C8B-B14F-4D97-AF65-F5344CB8AC3E}">
        <p14:creationId xmlns:p14="http://schemas.microsoft.com/office/powerpoint/2010/main" val="28741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4">
            <a:extLst>
              <a:ext uri="{FF2B5EF4-FFF2-40B4-BE49-F238E27FC236}">
                <a16:creationId xmlns:a16="http://schemas.microsoft.com/office/drawing/2014/main" id="{BE6D5705-3F8F-3A29-1BB6-58E1327F468A}"/>
              </a:ext>
            </a:extLst>
          </p:cNvPr>
          <p:cNvSpPr txBox="1">
            <a:spLocks/>
          </p:cNvSpPr>
          <p:nvPr/>
        </p:nvSpPr>
        <p:spPr>
          <a:xfrm>
            <a:off x="429614" y="1458486"/>
            <a:ext cx="9174465" cy="1361299"/>
          </a:xfrm>
          <a:prstGeom prst="rect">
            <a:avLst/>
          </a:prstGeom>
        </p:spPr>
        <p:txBody>
          <a:bodyPr anchor="ctr"/>
          <a:lstStyle>
            <a:lvl1pPr marL="0" indent="0" algn="ctr" defTabSz="676016" rtl="0" eaLnBrk="1" latinLnBrk="0" hangingPunct="1">
              <a:lnSpc>
                <a:spcPct val="90000"/>
              </a:lnSpc>
              <a:spcBef>
                <a:spcPts val="739"/>
              </a:spcBef>
              <a:buFont typeface="Arial" panose="020B0604020202020204" pitchFamily="34" charset="0"/>
              <a:buNone/>
              <a:defRPr lang="fr-FR" sz="2000" kern="1200" baseline="0" dirty="0">
                <a:solidFill>
                  <a:schemeClr val="tx2"/>
                </a:solidFill>
                <a:latin typeface="Roboto" pitchFamily="2" charset="0"/>
                <a:ea typeface="Roboto" pitchFamily="2" charset="0"/>
                <a:cs typeface="+mn-cs"/>
              </a:defRPr>
            </a:lvl1pPr>
            <a:lvl2pPr marL="507012" indent="-169004" algn="l" defTabSz="676016" rtl="0" eaLnBrk="1" latinLnBrk="0" hangingPunct="1">
              <a:lnSpc>
                <a:spcPct val="90000"/>
              </a:lnSpc>
              <a:spcBef>
                <a:spcPts val="370"/>
              </a:spcBef>
              <a:buFont typeface="Arial" panose="020B0604020202020204" pitchFamily="34" charset="0"/>
              <a:buChar char="•"/>
              <a:defRPr sz="1774" kern="1200">
                <a:solidFill>
                  <a:schemeClr val="tx1"/>
                </a:solidFill>
                <a:latin typeface="+mn-lt"/>
                <a:ea typeface="+mn-ea"/>
                <a:cs typeface="+mn-cs"/>
              </a:defRPr>
            </a:lvl2pPr>
            <a:lvl3pPr marL="845020" indent="-169004" algn="l" defTabSz="676016" rtl="0" eaLnBrk="1" latinLnBrk="0" hangingPunct="1">
              <a:lnSpc>
                <a:spcPct val="90000"/>
              </a:lnSpc>
              <a:spcBef>
                <a:spcPts val="370"/>
              </a:spcBef>
              <a:buFont typeface="Arial" panose="020B0604020202020204" pitchFamily="34" charset="0"/>
              <a:buChar char="•"/>
              <a:defRPr sz="1479" kern="1200">
                <a:solidFill>
                  <a:schemeClr val="tx1"/>
                </a:solidFill>
                <a:latin typeface="+mn-lt"/>
                <a:ea typeface="+mn-ea"/>
                <a:cs typeface="+mn-cs"/>
              </a:defRPr>
            </a:lvl3pPr>
            <a:lvl4pPr marL="1183028"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4pPr>
            <a:lvl5pPr marL="1521036"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5pPr>
            <a:lvl6pPr marL="1859044"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6pPr>
            <a:lvl7pPr marL="2197052"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7pPr>
            <a:lvl8pPr marL="2535060"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8pPr>
            <a:lvl9pPr marL="2873068"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9pPr>
          </a:lstStyle>
          <a:p>
            <a:pPr algn="l"/>
            <a:r>
              <a:rPr lang="en-US" sz="1800" dirty="0"/>
              <a:t>In the </a:t>
            </a:r>
            <a:r>
              <a:rPr lang="en-US" sz="1800"/>
              <a:t>current framework:</a:t>
            </a:r>
            <a:endParaRPr lang="en-US" sz="1800" dirty="0"/>
          </a:p>
          <a:p>
            <a:pPr marL="342900" indent="-342900" algn="l">
              <a:buFontTx/>
              <a:buChar char="-"/>
            </a:pPr>
            <a:r>
              <a:rPr lang="en-US" sz="1800"/>
              <a:t>Financial parameters of the amendments are never reviewed although they are established </a:t>
            </a:r>
            <a:r>
              <a:rPr lang="en-US" sz="1800" dirty="0"/>
              <a:t>outside any </a:t>
            </a:r>
            <a:r>
              <a:rPr lang="en-US" sz="1800"/>
              <a:t>competitive procedure</a:t>
            </a:r>
            <a:endParaRPr lang="en-US" sz="1800" dirty="0"/>
          </a:p>
          <a:p>
            <a:pPr marL="342900" indent="-342900" algn="l">
              <a:buFontTx/>
              <a:buChar char="-"/>
            </a:pPr>
            <a:r>
              <a:rPr lang="en-US" sz="1800" dirty="0"/>
              <a:t>I</a:t>
            </a:r>
            <a:r>
              <a:rPr lang="en-US" sz="1800"/>
              <a:t>nvestments </a:t>
            </a:r>
            <a:r>
              <a:rPr lang="en-US" sz="1800" dirty="0"/>
              <a:t>are made on the basis of rudimentary cost and opportunity studies</a:t>
            </a:r>
            <a:endParaRPr lang="fr-FR" sz="1800" dirty="0"/>
          </a:p>
        </p:txBody>
      </p:sp>
      <p:sp>
        <p:nvSpPr>
          <p:cNvPr id="4" name="ZoneTexte 3">
            <a:extLst>
              <a:ext uri="{FF2B5EF4-FFF2-40B4-BE49-F238E27FC236}">
                <a16:creationId xmlns:a16="http://schemas.microsoft.com/office/drawing/2014/main" id="{E0C5E716-C312-B4AA-B99E-F20D6EDDC921}"/>
              </a:ext>
            </a:extLst>
          </p:cNvPr>
          <p:cNvSpPr txBox="1"/>
          <p:nvPr/>
        </p:nvSpPr>
        <p:spPr>
          <a:xfrm>
            <a:off x="-159754" y="40036"/>
            <a:ext cx="12191999" cy="707886"/>
          </a:xfrm>
          <a:prstGeom prst="rect">
            <a:avLst/>
          </a:prstGeom>
          <a:noFill/>
        </p:spPr>
        <p:txBody>
          <a:bodyPr wrap="square">
            <a:spAutoFit/>
          </a:bodyPr>
          <a:lstStyle/>
          <a:p>
            <a:pPr algn="ctr"/>
            <a:r>
              <a:rPr lang="fr-FR" sz="2000" b="1">
                <a:solidFill>
                  <a:srgbClr val="002060"/>
                </a:solidFill>
                <a:latin typeface="Roboto" pitchFamily="2" charset="0"/>
                <a:ea typeface="Roboto" pitchFamily="2" charset="0"/>
                <a:cs typeface="+mj-cs"/>
              </a:rPr>
              <a:t>Three aspects of </a:t>
            </a:r>
            <a:r>
              <a:rPr lang="en-US" sz="2000" b="1">
                <a:solidFill>
                  <a:srgbClr val="002060"/>
                </a:solidFill>
                <a:latin typeface="Roboto" pitchFamily="2" charset="0"/>
                <a:ea typeface="Roboto" pitchFamily="2" charset="0"/>
                <a:cs typeface="+mj-cs"/>
              </a:rPr>
              <a:t>of the current model need to be re-examined </a:t>
            </a:r>
            <a:br>
              <a:rPr lang="en-US" sz="2000" b="1">
                <a:solidFill>
                  <a:srgbClr val="002060"/>
                </a:solidFill>
                <a:latin typeface="Roboto" pitchFamily="2" charset="0"/>
                <a:ea typeface="Roboto" pitchFamily="2" charset="0"/>
                <a:cs typeface="+mj-cs"/>
              </a:rPr>
            </a:br>
            <a:r>
              <a:rPr lang="en-US" sz="2000" b="1">
                <a:solidFill>
                  <a:srgbClr val="002060"/>
                </a:solidFill>
                <a:latin typeface="Roboto" pitchFamily="2" charset="0"/>
                <a:ea typeface="Roboto" pitchFamily="2" charset="0"/>
                <a:cs typeface="+mj-cs"/>
              </a:rPr>
              <a:t>in view of the expiry of the historical contracts</a:t>
            </a:r>
            <a:r>
              <a:rPr lang="fr-FR" sz="2000" b="1">
                <a:solidFill>
                  <a:srgbClr val="002060"/>
                </a:solidFill>
                <a:latin typeface="Roboto" pitchFamily="2" charset="0"/>
                <a:ea typeface="Roboto" pitchFamily="2" charset="0"/>
                <a:cs typeface="+mj-cs"/>
              </a:rPr>
              <a:t> </a:t>
            </a:r>
          </a:p>
        </p:txBody>
      </p:sp>
      <p:sp>
        <p:nvSpPr>
          <p:cNvPr id="25" name="Bulle narrative : rectangle à coins arrondis 24">
            <a:extLst>
              <a:ext uri="{FF2B5EF4-FFF2-40B4-BE49-F238E27FC236}">
                <a16:creationId xmlns:a16="http://schemas.microsoft.com/office/drawing/2014/main" id="{FAFAA2DA-CE5A-B19B-0020-676BB479CE6E}"/>
              </a:ext>
            </a:extLst>
          </p:cNvPr>
          <p:cNvSpPr/>
          <p:nvPr/>
        </p:nvSpPr>
        <p:spPr>
          <a:xfrm>
            <a:off x="8495234" y="3016142"/>
            <a:ext cx="3524605" cy="3091286"/>
          </a:xfrm>
          <a:prstGeom prst="wedgeRoundRectCallout">
            <a:avLst>
              <a:gd name="adj1" fmla="val -66548"/>
              <a:gd name="adj2" fmla="val -3124"/>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Roboto" pitchFamily="2" charset="0"/>
              <a:ea typeface="Roboto" pitchFamily="2" charset="0"/>
            </a:endParaRPr>
          </a:p>
          <a:p>
            <a:pPr algn="ctr"/>
            <a:endParaRPr lang="en-US" sz="1400" b="1" dirty="0">
              <a:solidFill>
                <a:schemeClr val="tx1"/>
              </a:solidFill>
              <a:latin typeface="Roboto" pitchFamily="2" charset="0"/>
              <a:ea typeface="Roboto" pitchFamily="2" charset="0"/>
            </a:endParaRPr>
          </a:p>
          <a:p>
            <a:pPr algn="ctr"/>
            <a:endParaRPr lang="en-US" sz="1400" dirty="0">
              <a:solidFill>
                <a:schemeClr val="tx1"/>
              </a:solidFill>
              <a:latin typeface="Roboto" pitchFamily="2" charset="0"/>
              <a:ea typeface="Roboto" pitchFamily="2" charset="0"/>
            </a:endParaRPr>
          </a:p>
          <a:p>
            <a:r>
              <a:rPr lang="en-US" sz="1400" dirty="0">
                <a:solidFill>
                  <a:schemeClr val="tx1"/>
                </a:solidFill>
                <a:latin typeface="Roboto" pitchFamily="2" charset="0"/>
                <a:ea typeface="Roboto" pitchFamily="2" charset="0"/>
              </a:rPr>
              <a:t>Competitive tendering is the only case in which the concessionaire has no market power</a:t>
            </a:r>
          </a:p>
          <a:p>
            <a:pPr marL="285750" indent="-285750">
              <a:buFont typeface="Symbol" panose="05050102010706020507" pitchFamily="18" charset="2"/>
              <a:buChar char="Þ"/>
            </a:pPr>
            <a:r>
              <a:rPr lang="en-US" sz="1400" dirty="0">
                <a:solidFill>
                  <a:schemeClr val="tx1"/>
                </a:solidFill>
                <a:latin typeface="Roboto" pitchFamily="2" charset="0"/>
                <a:ea typeface="Roboto" pitchFamily="2" charset="0"/>
              </a:rPr>
              <a:t>As is already the case today, the parameters resulting from the competitive bidding process </a:t>
            </a:r>
            <a:r>
              <a:rPr lang="en-US" sz="1400" u="sng" dirty="0">
                <a:solidFill>
                  <a:schemeClr val="tx1"/>
                </a:solidFill>
                <a:latin typeface="Roboto" pitchFamily="2" charset="0"/>
                <a:ea typeface="Roboto" pitchFamily="2" charset="0"/>
              </a:rPr>
              <a:t>should not be revised during the course of the contract </a:t>
            </a:r>
            <a:r>
              <a:rPr lang="en-US" sz="1400" dirty="0">
                <a:solidFill>
                  <a:schemeClr val="tx1"/>
                </a:solidFill>
                <a:latin typeface="Roboto" pitchFamily="2" charset="0"/>
                <a:ea typeface="Roboto" pitchFamily="2" charset="0"/>
              </a:rPr>
              <a:t>(except through the effect of mechanical clauses from the initial contract) </a:t>
            </a:r>
          </a:p>
        </p:txBody>
      </p:sp>
      <p:pic>
        <p:nvPicPr>
          <p:cNvPr id="28" name="Graphique 27" descr="Sifflet avec un remplissage uni">
            <a:extLst>
              <a:ext uri="{FF2B5EF4-FFF2-40B4-BE49-F238E27FC236}">
                <a16:creationId xmlns:a16="http://schemas.microsoft.com/office/drawing/2014/main" id="{865389CD-2451-6471-35D1-AE0DB1EFF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88542">
            <a:off x="9800336" y="2971799"/>
            <a:ext cx="914400" cy="914400"/>
          </a:xfrm>
          <a:prstGeom prst="rect">
            <a:avLst/>
          </a:prstGeom>
        </p:spPr>
      </p:pic>
      <p:sp>
        <p:nvSpPr>
          <p:cNvPr id="5" name="Rectangle 4">
            <a:extLst>
              <a:ext uri="{FF2B5EF4-FFF2-40B4-BE49-F238E27FC236}">
                <a16:creationId xmlns:a16="http://schemas.microsoft.com/office/drawing/2014/main" id="{4D0D8397-425F-AE8A-1BE2-DBE3F982DB72}"/>
              </a:ext>
            </a:extLst>
          </p:cNvPr>
          <p:cNvSpPr/>
          <p:nvPr/>
        </p:nvSpPr>
        <p:spPr>
          <a:xfrm>
            <a:off x="523880" y="3769334"/>
            <a:ext cx="7210420" cy="13612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Roboto" pitchFamily="2" charset="0"/>
                <a:ea typeface="Roboto" pitchFamily="2" charset="0"/>
              </a:rPr>
              <a:t>Strengthening regulation by regularly (e.g., on a five-yearly basis):</a:t>
            </a:r>
          </a:p>
          <a:p>
            <a:pPr marL="285750" indent="-285750">
              <a:buFontTx/>
              <a:buChar char="-"/>
            </a:pPr>
            <a:r>
              <a:rPr lang="en-US" dirty="0">
                <a:latin typeface="Roboto" pitchFamily="2" charset="0"/>
                <a:ea typeface="Roboto" pitchFamily="2" charset="0"/>
              </a:rPr>
              <a:t>reviewing the negotiated parameters</a:t>
            </a:r>
          </a:p>
          <a:p>
            <a:pPr marL="285750" indent="-285750">
              <a:buFontTx/>
              <a:buChar char="-"/>
            </a:pPr>
            <a:r>
              <a:rPr lang="en-US" dirty="0" err="1">
                <a:latin typeface="Roboto" pitchFamily="2" charset="0"/>
                <a:ea typeface="Roboto" pitchFamily="2" charset="0"/>
              </a:rPr>
              <a:t>systematising</a:t>
            </a:r>
            <a:r>
              <a:rPr lang="en-US" dirty="0">
                <a:latin typeface="Roboto" pitchFamily="2" charset="0"/>
                <a:ea typeface="Roboto" pitchFamily="2" charset="0"/>
              </a:rPr>
              <a:t> cost and opportunity studies</a:t>
            </a:r>
            <a:endParaRPr lang="fr-FR" dirty="0">
              <a:latin typeface="Roboto" pitchFamily="2" charset="0"/>
              <a:ea typeface="Roboto" pitchFamily="2" charset="0"/>
            </a:endParaRPr>
          </a:p>
        </p:txBody>
      </p:sp>
      <p:sp>
        <p:nvSpPr>
          <p:cNvPr id="15" name="Rectangle : coins arrondis 14">
            <a:extLst>
              <a:ext uri="{FF2B5EF4-FFF2-40B4-BE49-F238E27FC236}">
                <a16:creationId xmlns:a16="http://schemas.microsoft.com/office/drawing/2014/main" id="{950C1419-099F-5EEF-C099-82732E8B3F3E}"/>
              </a:ext>
            </a:extLst>
          </p:cNvPr>
          <p:cNvSpPr/>
          <p:nvPr/>
        </p:nvSpPr>
        <p:spPr>
          <a:xfrm>
            <a:off x="1462675" y="831648"/>
            <a:ext cx="10557164" cy="54311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a:solidFill>
                  <a:schemeClr val="bg1"/>
                </a:solidFill>
                <a:latin typeface="Roboto" pitchFamily="2" charset="0"/>
                <a:ea typeface="Roboto" pitchFamily="2" charset="0"/>
                <a:cs typeface="+mj-cs"/>
              </a:rPr>
              <a:t>3 – C</a:t>
            </a:r>
            <a:r>
              <a:rPr lang="en-US" sz="1800" b="1">
                <a:solidFill>
                  <a:schemeClr val="bg1"/>
                </a:solidFill>
                <a:latin typeface="Roboto" pitchFamily="2" charset="0"/>
                <a:ea typeface="Roboto" pitchFamily="2" charset="0"/>
                <a:cs typeface="+mj-cs"/>
              </a:rPr>
              <a:t>ontract review procedures should be improved</a:t>
            </a:r>
            <a:endParaRPr lang="fr-FR" sz="1800" b="1" dirty="0">
              <a:solidFill>
                <a:schemeClr val="bg1"/>
              </a:solidFill>
              <a:latin typeface="Roboto" pitchFamily="2" charset="0"/>
              <a:ea typeface="Roboto" pitchFamily="2" charset="0"/>
              <a:cs typeface="+mj-cs"/>
            </a:endParaRPr>
          </a:p>
        </p:txBody>
      </p:sp>
    </p:spTree>
    <p:extLst>
      <p:ext uri="{BB962C8B-B14F-4D97-AF65-F5344CB8AC3E}">
        <p14:creationId xmlns:p14="http://schemas.microsoft.com/office/powerpoint/2010/main" val="401247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6279" y="344505"/>
            <a:ext cx="4781013" cy="3413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595745" y="218672"/>
            <a:ext cx="11447360" cy="57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buNone/>
            </a:pPr>
            <a:r>
              <a:rPr lang="en-US" b="1" dirty="0">
                <a:solidFill>
                  <a:schemeClr val="tx1">
                    <a:lumMod val="65000"/>
                    <a:lumOff val="35000"/>
                  </a:schemeClr>
                </a:solidFill>
                <a:latin typeface="+mj-lt"/>
                <a:ea typeface="+mj-ea"/>
                <a:cs typeface="+mj-cs"/>
              </a:rPr>
              <a:t>2020 OECD Recommendation on the Governance of Infrastructure</a:t>
            </a:r>
            <a:endParaRPr lang="en-GB" b="1" dirty="0">
              <a:solidFill>
                <a:schemeClr val="tx1">
                  <a:lumMod val="65000"/>
                  <a:lumOff val="35000"/>
                </a:schemeClr>
              </a:solidFill>
              <a:latin typeface="+mj-lt"/>
              <a:ea typeface="+mj-ea"/>
              <a:cs typeface="+mj-cs"/>
            </a:endParaRPr>
          </a:p>
        </p:txBody>
      </p:sp>
      <p:sp>
        <p:nvSpPr>
          <p:cNvPr id="5" name="Slide Number Placeholder 4"/>
          <p:cNvSpPr>
            <a:spLocks noGrp="1"/>
          </p:cNvSpPr>
          <p:nvPr>
            <p:ph type="sldNum" sz="quarter" idx="12"/>
          </p:nvPr>
        </p:nvSpPr>
        <p:spPr/>
        <p:txBody>
          <a:bodyPr/>
          <a:lstStyle/>
          <a:p>
            <a:fld id="{A36EBB71-1AEC-4D92-8A51-969FF0A7CB17}" type="slidenum">
              <a:rPr lang="en-GB" smtClean="0"/>
              <a:t>5</a:t>
            </a:fld>
            <a:endParaRPr lang="en-GB" dirty="0"/>
          </a:p>
        </p:txBody>
      </p:sp>
      <p:sp>
        <p:nvSpPr>
          <p:cNvPr id="19" name="TextBox 18">
            <a:extLst>
              <a:ext uri="{FF2B5EF4-FFF2-40B4-BE49-F238E27FC236}">
                <a16:creationId xmlns:a16="http://schemas.microsoft.com/office/drawing/2014/main" id="{97CFA0B1-6A22-1743-4669-C2F47BCF2C03}"/>
              </a:ext>
            </a:extLst>
          </p:cNvPr>
          <p:cNvSpPr txBox="1"/>
          <p:nvPr/>
        </p:nvSpPr>
        <p:spPr>
          <a:xfrm>
            <a:off x="2922215" y="1616320"/>
            <a:ext cx="222629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Strategic planning</a:t>
            </a:r>
          </a:p>
        </p:txBody>
      </p:sp>
      <p:sp>
        <p:nvSpPr>
          <p:cNvPr id="20" name="TextBox 19">
            <a:extLst>
              <a:ext uri="{FF2B5EF4-FFF2-40B4-BE49-F238E27FC236}">
                <a16:creationId xmlns:a16="http://schemas.microsoft.com/office/drawing/2014/main" id="{38F386A8-B2A3-84B7-C988-75DE3C57BC84}"/>
              </a:ext>
            </a:extLst>
          </p:cNvPr>
          <p:cNvSpPr txBox="1"/>
          <p:nvPr/>
        </p:nvSpPr>
        <p:spPr>
          <a:xfrm>
            <a:off x="7586131" y="1588463"/>
            <a:ext cx="215564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Life cycle approach</a:t>
            </a:r>
          </a:p>
        </p:txBody>
      </p:sp>
      <p:sp>
        <p:nvSpPr>
          <p:cNvPr id="21" name="TextBox 20">
            <a:extLst>
              <a:ext uri="{FF2B5EF4-FFF2-40B4-BE49-F238E27FC236}">
                <a16:creationId xmlns:a16="http://schemas.microsoft.com/office/drawing/2014/main" id="{35274EF0-1B74-CE6B-FED7-8771D67BD2D2}"/>
              </a:ext>
            </a:extLst>
          </p:cNvPr>
          <p:cNvSpPr txBox="1"/>
          <p:nvPr/>
        </p:nvSpPr>
        <p:spPr>
          <a:xfrm>
            <a:off x="3036686" y="4288953"/>
            <a:ext cx="1997354"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Procurement</a:t>
            </a:r>
          </a:p>
        </p:txBody>
      </p:sp>
      <p:sp>
        <p:nvSpPr>
          <p:cNvPr id="25" name="TextBox 24">
            <a:extLst>
              <a:ext uri="{FF2B5EF4-FFF2-40B4-BE49-F238E27FC236}">
                <a16:creationId xmlns:a16="http://schemas.microsoft.com/office/drawing/2014/main" id="{568B5114-B277-70F9-DE60-C639E517E424}"/>
              </a:ext>
            </a:extLst>
          </p:cNvPr>
          <p:cNvSpPr txBox="1"/>
          <p:nvPr/>
        </p:nvSpPr>
        <p:spPr>
          <a:xfrm>
            <a:off x="7339328" y="4288001"/>
            <a:ext cx="3102143"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Stakeholder participation</a:t>
            </a:r>
          </a:p>
        </p:txBody>
      </p:sp>
      <p:pic>
        <p:nvPicPr>
          <p:cNvPr id="27" name="Picture 26">
            <a:extLst>
              <a:ext uri="{FF2B5EF4-FFF2-40B4-BE49-F238E27FC236}">
                <a16:creationId xmlns:a16="http://schemas.microsoft.com/office/drawing/2014/main" id="{88F847EC-6D99-0AD0-B072-7A0D02163AB0}"/>
              </a:ext>
            </a:extLst>
          </p:cNvPr>
          <p:cNvPicPr>
            <a:picLocks noChangeAspect="1"/>
          </p:cNvPicPr>
          <p:nvPr/>
        </p:nvPicPr>
        <p:blipFill>
          <a:blip r:embed="rId3"/>
          <a:stretch>
            <a:fillRect/>
          </a:stretch>
        </p:blipFill>
        <p:spPr>
          <a:xfrm>
            <a:off x="6616279" y="1485902"/>
            <a:ext cx="678255" cy="599388"/>
          </a:xfrm>
          <a:prstGeom prst="rect">
            <a:avLst/>
          </a:prstGeom>
        </p:spPr>
      </p:pic>
      <p:pic>
        <p:nvPicPr>
          <p:cNvPr id="28" name="Picture 27">
            <a:extLst>
              <a:ext uri="{FF2B5EF4-FFF2-40B4-BE49-F238E27FC236}">
                <a16:creationId xmlns:a16="http://schemas.microsoft.com/office/drawing/2014/main" id="{84004542-D068-DBA3-16E3-E2E13AA113FF}"/>
              </a:ext>
            </a:extLst>
          </p:cNvPr>
          <p:cNvPicPr>
            <a:picLocks noChangeAspect="1"/>
          </p:cNvPicPr>
          <p:nvPr/>
        </p:nvPicPr>
        <p:blipFill>
          <a:blip r:embed="rId4"/>
          <a:stretch>
            <a:fillRect/>
          </a:stretch>
        </p:blipFill>
        <p:spPr>
          <a:xfrm>
            <a:off x="1912485" y="1527101"/>
            <a:ext cx="930584" cy="516991"/>
          </a:xfrm>
          <a:prstGeom prst="rect">
            <a:avLst/>
          </a:prstGeom>
        </p:spPr>
      </p:pic>
      <p:pic>
        <p:nvPicPr>
          <p:cNvPr id="29" name="Picture 28">
            <a:extLst>
              <a:ext uri="{FF2B5EF4-FFF2-40B4-BE49-F238E27FC236}">
                <a16:creationId xmlns:a16="http://schemas.microsoft.com/office/drawing/2014/main" id="{662C74F5-EF79-4534-3783-0A58D74CC658}"/>
              </a:ext>
            </a:extLst>
          </p:cNvPr>
          <p:cNvPicPr>
            <a:picLocks noChangeAspect="1"/>
          </p:cNvPicPr>
          <p:nvPr/>
        </p:nvPicPr>
        <p:blipFill>
          <a:blip r:embed="rId5"/>
          <a:stretch>
            <a:fillRect/>
          </a:stretch>
        </p:blipFill>
        <p:spPr>
          <a:xfrm>
            <a:off x="1955997" y="4136973"/>
            <a:ext cx="860152" cy="702165"/>
          </a:xfrm>
          <a:prstGeom prst="rect">
            <a:avLst/>
          </a:prstGeom>
        </p:spPr>
      </p:pic>
      <p:pic>
        <p:nvPicPr>
          <p:cNvPr id="30" name="Picture 29">
            <a:extLst>
              <a:ext uri="{FF2B5EF4-FFF2-40B4-BE49-F238E27FC236}">
                <a16:creationId xmlns:a16="http://schemas.microsoft.com/office/drawing/2014/main" id="{7C5CAFDD-39A7-3A1C-DEB1-6B7E529D3735}"/>
              </a:ext>
            </a:extLst>
          </p:cNvPr>
          <p:cNvPicPr>
            <a:picLocks noChangeAspect="1"/>
          </p:cNvPicPr>
          <p:nvPr/>
        </p:nvPicPr>
        <p:blipFill>
          <a:blip r:embed="rId6"/>
          <a:stretch>
            <a:fillRect/>
          </a:stretch>
        </p:blipFill>
        <p:spPr>
          <a:xfrm>
            <a:off x="6558284" y="4136973"/>
            <a:ext cx="595615" cy="658311"/>
          </a:xfrm>
          <a:prstGeom prst="rect">
            <a:avLst/>
          </a:prstGeom>
        </p:spPr>
      </p:pic>
      <p:grpSp>
        <p:nvGrpSpPr>
          <p:cNvPr id="7" name="Group 6">
            <a:extLst>
              <a:ext uri="{FF2B5EF4-FFF2-40B4-BE49-F238E27FC236}">
                <a16:creationId xmlns:a16="http://schemas.microsoft.com/office/drawing/2014/main" id="{93D21805-64BD-56D6-D70C-A19E0DDF5A88}"/>
              </a:ext>
            </a:extLst>
          </p:cNvPr>
          <p:cNvGrpSpPr/>
          <p:nvPr/>
        </p:nvGrpSpPr>
        <p:grpSpPr>
          <a:xfrm>
            <a:off x="879232" y="1324708"/>
            <a:ext cx="10199076" cy="5031641"/>
            <a:chOff x="1517654" y="1174635"/>
            <a:chExt cx="8801028" cy="5543974"/>
          </a:xfrm>
        </p:grpSpPr>
        <p:pic>
          <p:nvPicPr>
            <p:cNvPr id="17" name="Picture 16" descr="Screen Clipping">
              <a:extLst>
                <a:ext uri="{FF2B5EF4-FFF2-40B4-BE49-F238E27FC236}">
                  <a16:creationId xmlns:a16="http://schemas.microsoft.com/office/drawing/2014/main" id="{697A1DD5-C346-979C-889B-7931E1CB23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654" y="1174635"/>
              <a:ext cx="8645827" cy="1708187"/>
            </a:xfrm>
            <a:prstGeom prst="rect">
              <a:avLst/>
            </a:prstGeom>
          </p:spPr>
        </p:pic>
        <p:pic>
          <p:nvPicPr>
            <p:cNvPr id="26" name="Picture 25" descr="Screen Clipping">
              <a:extLst>
                <a:ext uri="{FF2B5EF4-FFF2-40B4-BE49-F238E27FC236}">
                  <a16:creationId xmlns:a16="http://schemas.microsoft.com/office/drawing/2014/main" id="{387FA9BE-BB4A-7F76-65F3-4F65C7C9E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654" y="4000023"/>
              <a:ext cx="8801028" cy="1841540"/>
            </a:xfrm>
            <a:prstGeom prst="rect">
              <a:avLst/>
            </a:prstGeom>
          </p:spPr>
        </p:pic>
        <p:sp>
          <p:nvSpPr>
            <p:cNvPr id="31" name="Rectangle 30">
              <a:extLst>
                <a:ext uri="{FF2B5EF4-FFF2-40B4-BE49-F238E27FC236}">
                  <a16:creationId xmlns:a16="http://schemas.microsoft.com/office/drawing/2014/main" id="{6C19ABE1-0C5A-C5EB-6A01-261B3B822E15}"/>
                </a:ext>
              </a:extLst>
            </p:cNvPr>
            <p:cNvSpPr/>
            <p:nvPr/>
          </p:nvSpPr>
          <p:spPr>
            <a:xfrm>
              <a:off x="1647883" y="2926060"/>
              <a:ext cx="1565217" cy="12757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Long-term strategic vision for infrastructure </a:t>
              </a:r>
              <a:endParaRPr lang="en-GB" sz="1350" dirty="0"/>
            </a:p>
          </p:txBody>
        </p:sp>
        <p:sp>
          <p:nvSpPr>
            <p:cNvPr id="32" name="Rectangle 31">
              <a:extLst>
                <a:ext uri="{FF2B5EF4-FFF2-40B4-BE49-F238E27FC236}">
                  <a16:creationId xmlns:a16="http://schemas.microsoft.com/office/drawing/2014/main" id="{EBD90345-B144-ED6A-97F1-4C5FB1CE193E}"/>
                </a:ext>
              </a:extLst>
            </p:cNvPr>
            <p:cNvSpPr/>
            <p:nvPr/>
          </p:nvSpPr>
          <p:spPr>
            <a:xfrm>
              <a:off x="3216459" y="2930013"/>
              <a:ext cx="1841500" cy="12757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Fiscal sustainability, affordability, and value for money </a:t>
              </a:r>
              <a:endParaRPr lang="en-GB" sz="1350" dirty="0"/>
            </a:p>
          </p:txBody>
        </p:sp>
        <p:sp>
          <p:nvSpPr>
            <p:cNvPr id="33" name="Rectangle 32">
              <a:extLst>
                <a:ext uri="{FF2B5EF4-FFF2-40B4-BE49-F238E27FC236}">
                  <a16:creationId xmlns:a16="http://schemas.microsoft.com/office/drawing/2014/main" id="{BE533B0B-5AD5-39E7-2FD7-BBE3D56EA71C}"/>
                </a:ext>
              </a:extLst>
            </p:cNvPr>
            <p:cNvSpPr/>
            <p:nvPr/>
          </p:nvSpPr>
          <p:spPr>
            <a:xfrm>
              <a:off x="5057958" y="2935150"/>
              <a:ext cx="1565217"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Efficient </a:t>
              </a:r>
            </a:p>
            <a:p>
              <a:pPr algn="ctr"/>
              <a:r>
                <a:rPr lang="en-US" sz="1350" dirty="0">
                  <a:solidFill>
                    <a:schemeClr val="bg2">
                      <a:lumMod val="25000"/>
                    </a:schemeClr>
                  </a:solidFill>
                  <a:latin typeface="Arial Narrow" panose="020B0606020202030204" pitchFamily="34" charset="0"/>
                </a:rPr>
                <a:t>and effective procurement </a:t>
              </a:r>
              <a:endParaRPr lang="en-GB" sz="1350" dirty="0"/>
            </a:p>
          </p:txBody>
        </p:sp>
        <p:sp>
          <p:nvSpPr>
            <p:cNvPr id="34" name="Rectangle 33">
              <a:extLst>
                <a:ext uri="{FF2B5EF4-FFF2-40B4-BE49-F238E27FC236}">
                  <a16:creationId xmlns:a16="http://schemas.microsoft.com/office/drawing/2014/main" id="{5A44C770-CCDB-82D9-986A-8684F9307844}"/>
                </a:ext>
              </a:extLst>
            </p:cNvPr>
            <p:cNvSpPr/>
            <p:nvPr/>
          </p:nvSpPr>
          <p:spPr>
            <a:xfrm>
              <a:off x="6702608" y="2935150"/>
              <a:ext cx="1565217" cy="7016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Stakeholder participation </a:t>
              </a:r>
              <a:endParaRPr lang="en-GB" sz="1350" dirty="0"/>
            </a:p>
          </p:txBody>
        </p:sp>
        <p:sp>
          <p:nvSpPr>
            <p:cNvPr id="35" name="Rectangle 34">
              <a:extLst>
                <a:ext uri="{FF2B5EF4-FFF2-40B4-BE49-F238E27FC236}">
                  <a16:creationId xmlns:a16="http://schemas.microsoft.com/office/drawing/2014/main" id="{CB5A6B6A-0F82-2CDB-8C82-673B3FB5FC1D}"/>
                </a:ext>
              </a:extLst>
            </p:cNvPr>
            <p:cNvSpPr/>
            <p:nvPr/>
          </p:nvSpPr>
          <p:spPr>
            <a:xfrm>
              <a:off x="8442509" y="2882822"/>
              <a:ext cx="1565217"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Co-ordination across levels of government </a:t>
              </a:r>
              <a:endParaRPr lang="en-GB" sz="1350" dirty="0"/>
            </a:p>
          </p:txBody>
        </p:sp>
        <p:sp>
          <p:nvSpPr>
            <p:cNvPr id="36" name="Rectangle 35">
              <a:extLst>
                <a:ext uri="{FF2B5EF4-FFF2-40B4-BE49-F238E27FC236}">
                  <a16:creationId xmlns:a16="http://schemas.microsoft.com/office/drawing/2014/main" id="{17266473-827E-0845-38D3-B25D9F7F1D3C}"/>
                </a:ext>
              </a:extLst>
            </p:cNvPr>
            <p:cNvSpPr/>
            <p:nvPr/>
          </p:nvSpPr>
          <p:spPr>
            <a:xfrm>
              <a:off x="1647882" y="5729882"/>
              <a:ext cx="1565217" cy="7016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Regulatory framework </a:t>
              </a:r>
              <a:endParaRPr lang="en-GB" sz="1350" dirty="0"/>
            </a:p>
          </p:txBody>
        </p:sp>
        <p:sp>
          <p:nvSpPr>
            <p:cNvPr id="37" name="Rectangle 36">
              <a:extLst>
                <a:ext uri="{FF2B5EF4-FFF2-40B4-BE49-F238E27FC236}">
                  <a16:creationId xmlns:a16="http://schemas.microsoft.com/office/drawing/2014/main" id="{E6575448-F1D7-DF91-7B6C-1422495F4DEE}"/>
                </a:ext>
              </a:extLst>
            </p:cNvPr>
            <p:cNvSpPr/>
            <p:nvPr/>
          </p:nvSpPr>
          <p:spPr>
            <a:xfrm>
              <a:off x="3339903" y="5729882"/>
              <a:ext cx="1714631"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Management </a:t>
              </a:r>
            </a:p>
            <a:p>
              <a:pPr algn="ctr"/>
              <a:r>
                <a:rPr lang="en-US" sz="1350" dirty="0">
                  <a:solidFill>
                    <a:schemeClr val="bg2">
                      <a:lumMod val="25000"/>
                    </a:schemeClr>
                  </a:solidFill>
                  <a:latin typeface="Arial Narrow" panose="020B0606020202030204" pitchFamily="34" charset="0"/>
                </a:rPr>
                <a:t>of threats </a:t>
              </a:r>
            </a:p>
            <a:p>
              <a:pPr algn="ctr"/>
              <a:r>
                <a:rPr lang="en-US" sz="1350" dirty="0">
                  <a:solidFill>
                    <a:schemeClr val="bg2">
                      <a:lumMod val="25000"/>
                    </a:schemeClr>
                  </a:solidFill>
                  <a:latin typeface="Arial Narrow" panose="020B0606020202030204" pitchFamily="34" charset="0"/>
                </a:rPr>
                <a:t>to integrity </a:t>
              </a:r>
              <a:endParaRPr lang="en-GB" sz="1350" dirty="0"/>
            </a:p>
          </p:txBody>
        </p:sp>
        <p:sp>
          <p:nvSpPr>
            <p:cNvPr id="38" name="Rectangle 37">
              <a:extLst>
                <a:ext uri="{FF2B5EF4-FFF2-40B4-BE49-F238E27FC236}">
                  <a16:creationId xmlns:a16="http://schemas.microsoft.com/office/drawing/2014/main" id="{6BAA21A2-4CAB-0A12-2364-B09E3437341F}"/>
                </a:ext>
              </a:extLst>
            </p:cNvPr>
            <p:cNvSpPr/>
            <p:nvPr/>
          </p:nvSpPr>
          <p:spPr>
            <a:xfrm>
              <a:off x="5054534" y="5729882"/>
              <a:ext cx="1714631"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Evidence-informed decision making </a:t>
              </a:r>
              <a:endParaRPr lang="en-GB" sz="1350" dirty="0"/>
            </a:p>
          </p:txBody>
        </p:sp>
        <p:sp>
          <p:nvSpPr>
            <p:cNvPr id="39" name="Rectangle 38">
              <a:extLst>
                <a:ext uri="{FF2B5EF4-FFF2-40B4-BE49-F238E27FC236}">
                  <a16:creationId xmlns:a16="http://schemas.microsoft.com/office/drawing/2014/main" id="{D43CA285-F6BA-AE31-5EA0-CC66EA6BFB83}"/>
                </a:ext>
              </a:extLst>
            </p:cNvPr>
            <p:cNvSpPr/>
            <p:nvPr/>
          </p:nvSpPr>
          <p:spPr>
            <a:xfrm>
              <a:off x="6877291" y="5726078"/>
              <a:ext cx="1565217" cy="701676"/>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Life cycle performance</a:t>
              </a:r>
              <a:endParaRPr lang="en-GB" sz="1350" dirty="0"/>
            </a:p>
          </p:txBody>
        </p:sp>
        <p:sp>
          <p:nvSpPr>
            <p:cNvPr id="40" name="Rectangle 39">
              <a:extLst>
                <a:ext uri="{FF2B5EF4-FFF2-40B4-BE49-F238E27FC236}">
                  <a16:creationId xmlns:a16="http://schemas.microsoft.com/office/drawing/2014/main" id="{B6B61762-0A87-2532-4838-EC9FE562DE0E}"/>
                </a:ext>
              </a:extLst>
            </p:cNvPr>
            <p:cNvSpPr/>
            <p:nvPr/>
          </p:nvSpPr>
          <p:spPr>
            <a:xfrm>
              <a:off x="8598264" y="5716429"/>
              <a:ext cx="1565217"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Critical infrastructure resilience </a:t>
              </a:r>
              <a:endParaRPr lang="en-GB" sz="1350" dirty="0"/>
            </a:p>
          </p:txBody>
        </p:sp>
      </p:grpSp>
    </p:spTree>
    <p:extLst>
      <p:ext uri="{BB962C8B-B14F-4D97-AF65-F5344CB8AC3E}">
        <p14:creationId xmlns:p14="http://schemas.microsoft.com/office/powerpoint/2010/main" val="2248883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786676"/>
            <a:ext cx="8690285" cy="1249979"/>
          </a:xfrm>
        </p:spPr>
        <p:txBody>
          <a:bodyPr>
            <a:noAutofit/>
          </a:bodyPr>
          <a:lstStyle/>
          <a:p>
            <a:pPr marL="0" indent="0" algn="ctr">
              <a:buNone/>
            </a:pPr>
            <a:r>
              <a:rPr lang="en-US" sz="4600" b="1" dirty="0">
                <a:solidFill>
                  <a:schemeClr val="accent4"/>
                </a:solidFill>
                <a:latin typeface="Arial Narrow" panose="020B0606020202030204" pitchFamily="34" charset="0"/>
                <a:cs typeface="Arial" panose="020B0604020202020204" pitchFamily="34" charset="0"/>
              </a:rPr>
              <a:t>Delivering sustainable infrastructure</a:t>
            </a: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125355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21132" y="228643"/>
            <a:ext cx="4056880" cy="18397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7</a:t>
            </a:fld>
            <a:endParaRPr lang="en-GB" dirty="0"/>
          </a:p>
        </p:txBody>
      </p:sp>
      <p:sp>
        <p:nvSpPr>
          <p:cNvPr id="10" name="Title 2"/>
          <p:cNvSpPr txBox="1">
            <a:spLocks/>
          </p:cNvSpPr>
          <p:nvPr/>
        </p:nvSpPr>
        <p:spPr bwMode="auto">
          <a:xfrm>
            <a:off x="659534" y="71252"/>
            <a:ext cx="1144340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b="1" dirty="0">
                <a:solidFill>
                  <a:schemeClr val="tx1">
                    <a:lumMod val="65000"/>
                    <a:lumOff val="35000"/>
                  </a:schemeClr>
                </a:solidFill>
                <a:latin typeface="+mj-lt"/>
                <a:ea typeface="+mj-ea"/>
                <a:cs typeface="+mj-cs"/>
              </a:rPr>
              <a:t>Going Net Zero will require infrastructure investments in alternative energy, efficiency and changes in consumption</a:t>
            </a:r>
          </a:p>
        </p:txBody>
      </p:sp>
      <p:pic>
        <p:nvPicPr>
          <p:cNvPr id="4" name="Picture 3">
            <a:extLst>
              <a:ext uri="{FF2B5EF4-FFF2-40B4-BE49-F238E27FC236}">
                <a16:creationId xmlns:a16="http://schemas.microsoft.com/office/drawing/2014/main" id="{8C1CD4C1-6A52-834E-A0E6-4B1FF1F4A08F}"/>
              </a:ext>
            </a:extLst>
          </p:cNvPr>
          <p:cNvPicPr>
            <a:picLocks noChangeAspect="1"/>
          </p:cNvPicPr>
          <p:nvPr/>
        </p:nvPicPr>
        <p:blipFill>
          <a:blip r:embed="rId3"/>
          <a:stretch>
            <a:fillRect/>
          </a:stretch>
        </p:blipFill>
        <p:spPr>
          <a:xfrm>
            <a:off x="1160378" y="1604716"/>
            <a:ext cx="10104326" cy="3951742"/>
          </a:xfrm>
          <a:prstGeom prst="rect">
            <a:avLst/>
          </a:prstGeom>
        </p:spPr>
      </p:pic>
      <p:sp>
        <p:nvSpPr>
          <p:cNvPr id="6" name="TextBox 5">
            <a:extLst>
              <a:ext uri="{FF2B5EF4-FFF2-40B4-BE49-F238E27FC236}">
                <a16:creationId xmlns:a16="http://schemas.microsoft.com/office/drawing/2014/main" id="{08A3EA69-D316-88AB-D1A5-876D11058D8C}"/>
              </a:ext>
            </a:extLst>
          </p:cNvPr>
          <p:cNvSpPr txBox="1"/>
          <p:nvPr/>
        </p:nvSpPr>
        <p:spPr>
          <a:xfrm>
            <a:off x="118734" y="978312"/>
            <a:ext cx="11954529" cy="400110"/>
          </a:xfrm>
          <a:prstGeom prst="rect">
            <a:avLst/>
          </a:prstGeom>
          <a:noFill/>
        </p:spPr>
        <p:txBody>
          <a:bodyPr wrap="square" rtlCol="0">
            <a:spAutoFit/>
          </a:bodyPr>
          <a:lstStyle/>
          <a:p>
            <a:pPr algn="ctr"/>
            <a:r>
              <a:rPr lang="en-GB" sz="2000" dirty="0">
                <a:latin typeface="Arial Narrow" panose="020B0606020202030204" pitchFamily="34" charset="0"/>
                <a:cs typeface="Arial" panose="020B0604020202020204" pitchFamily="34" charset="0"/>
              </a:rPr>
              <a:t>Average annual clean energy investment and financing in the Announced Pledges and Net Zero Emissions by 2050 scenarios</a:t>
            </a:r>
          </a:p>
        </p:txBody>
      </p:sp>
      <p:sp>
        <p:nvSpPr>
          <p:cNvPr id="7" name="Text Placeholder 6">
            <a:extLst>
              <a:ext uri="{FF2B5EF4-FFF2-40B4-BE49-F238E27FC236}">
                <a16:creationId xmlns:a16="http://schemas.microsoft.com/office/drawing/2014/main" id="{518AB8A4-0486-46BD-A89B-7114DB76E425}"/>
              </a:ext>
            </a:extLst>
          </p:cNvPr>
          <p:cNvSpPr txBox="1">
            <a:spLocks/>
          </p:cNvSpPr>
          <p:nvPr/>
        </p:nvSpPr>
        <p:spPr>
          <a:xfrm>
            <a:off x="237471" y="5921583"/>
            <a:ext cx="11717057" cy="434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Arial Narrow" panose="020B0606020202030204" pitchFamily="34" charset="0"/>
              </a:rPr>
              <a:t>Clean energy investment climbs to USD 4 trillion by 2030 in the NZE, with most growth in emerging and developing economies. Globally </a:t>
            </a:r>
            <a:r>
              <a:rPr lang="en-GB" sz="2000" b="1" dirty="0">
                <a:latin typeface="Arial Narrow" panose="020B0606020202030204" pitchFamily="34" charset="0"/>
              </a:rPr>
              <a:t>70% is financed by private actors</a:t>
            </a:r>
            <a:r>
              <a:rPr lang="en-GB" sz="2000" dirty="0">
                <a:latin typeface="Arial Narrow" panose="020B0606020202030204" pitchFamily="34" charset="0"/>
              </a:rPr>
              <a:t>; public finance plays a critical catalytic role and in networks.</a:t>
            </a:r>
          </a:p>
        </p:txBody>
      </p:sp>
      <p:sp>
        <p:nvSpPr>
          <p:cNvPr id="8" name="TextBox 7">
            <a:extLst>
              <a:ext uri="{FF2B5EF4-FFF2-40B4-BE49-F238E27FC236}">
                <a16:creationId xmlns:a16="http://schemas.microsoft.com/office/drawing/2014/main" id="{7DB4C9C7-3C1D-D8F6-7B39-08EF7EF52F4C}"/>
              </a:ext>
            </a:extLst>
          </p:cNvPr>
          <p:cNvSpPr txBox="1"/>
          <p:nvPr/>
        </p:nvSpPr>
        <p:spPr>
          <a:xfrm>
            <a:off x="0" y="6580759"/>
            <a:ext cx="10973758" cy="276999"/>
          </a:xfrm>
          <a:prstGeom prst="rect">
            <a:avLst/>
          </a:prstGeom>
          <a:noFill/>
        </p:spPr>
        <p:txBody>
          <a:bodyPr wrap="square" rtlCol="0">
            <a:spAutoFit/>
          </a:bodyPr>
          <a:lstStyle/>
          <a:p>
            <a:r>
              <a:rPr lang="en-US" sz="1200" b="1" dirty="0">
                <a:latin typeface="Arial Narrow" panose="020B0606020202030204" pitchFamily="34" charset="0"/>
              </a:rPr>
              <a:t>Source: </a:t>
            </a:r>
            <a:r>
              <a:rPr lang="en-US" sz="1200" dirty="0">
                <a:latin typeface="Arial Narrow" panose="020B0606020202030204" pitchFamily="34" charset="0"/>
              </a:rPr>
              <a:t>IEA (2020)</a:t>
            </a:r>
          </a:p>
        </p:txBody>
      </p:sp>
    </p:spTree>
    <p:extLst>
      <p:ext uri="{BB962C8B-B14F-4D97-AF65-F5344CB8AC3E}">
        <p14:creationId xmlns:p14="http://schemas.microsoft.com/office/powerpoint/2010/main" val="3564301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E34559-146E-DEFC-7A24-CF1DBAEABD84}"/>
              </a:ext>
            </a:extLst>
          </p:cNvPr>
          <p:cNvSpPr/>
          <p:nvPr/>
        </p:nvSpPr>
        <p:spPr>
          <a:xfrm>
            <a:off x="4096061" y="406358"/>
            <a:ext cx="2668296" cy="263325"/>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p:cNvSpPr>
            <a:spLocks noGrp="1"/>
          </p:cNvSpPr>
          <p:nvPr>
            <p:ph type="title"/>
          </p:nvPr>
        </p:nvSpPr>
        <p:spPr>
          <a:xfrm>
            <a:off x="766132" y="64983"/>
            <a:ext cx="11313405" cy="785132"/>
          </a:xfrm>
        </p:spPr>
        <p:txBody>
          <a:bodyPr>
            <a:normAutofit/>
          </a:bodyPr>
          <a:lstStyle/>
          <a:p>
            <a:r>
              <a:rPr lang="en-US" sz="3200" b="1" dirty="0">
                <a:solidFill>
                  <a:schemeClr val="tx1">
                    <a:lumMod val="65000"/>
                    <a:lumOff val="35000"/>
                  </a:schemeClr>
                </a:solidFill>
              </a:rPr>
              <a:t>Need for scaling up private investment in sustainable infrastructure</a:t>
            </a:r>
          </a:p>
        </p:txBody>
      </p:sp>
      <p:sp>
        <p:nvSpPr>
          <p:cNvPr id="3" name="Content Placeholder 2"/>
          <p:cNvSpPr>
            <a:spLocks noGrp="1"/>
          </p:cNvSpPr>
          <p:nvPr>
            <p:ph idx="1"/>
          </p:nvPr>
        </p:nvSpPr>
        <p:spPr>
          <a:xfrm>
            <a:off x="612651" y="4924731"/>
            <a:ext cx="10790426" cy="1868286"/>
          </a:xfrm>
        </p:spPr>
        <p:txBody>
          <a:bodyPr vert="horz" lIns="91440" tIns="45720" rIns="91440" bIns="45720" rtlCol="0" anchor="t">
            <a:normAutofit fontScale="92500" lnSpcReduction="10000"/>
          </a:bodyPr>
          <a:lstStyle/>
          <a:p>
            <a:pPr marL="514350" lvl="1" indent="-514350" algn="just">
              <a:buFont typeface="Wingdings" panose="05000000000000000000" pitchFamily="2" charset="2"/>
              <a:buChar char="Ø"/>
            </a:pPr>
            <a:r>
              <a:rPr lang="en-US" sz="2200" b="1" dirty="0">
                <a:latin typeface="Arial Narrow" panose="020B0606020202030204" pitchFamily="34" charset="0"/>
                <a:cs typeface="Calibri"/>
              </a:rPr>
              <a:t>Main bottlenecks: </a:t>
            </a:r>
            <a:r>
              <a:rPr lang="en-US" sz="2200" dirty="0">
                <a:latin typeface="Arial Narrow" panose="020B0606020202030204" pitchFamily="34" charset="0"/>
                <a:cs typeface="Calibri"/>
              </a:rPr>
              <a:t>poor quality and non-</a:t>
            </a:r>
            <a:r>
              <a:rPr lang="en-US" sz="2200" dirty="0" err="1">
                <a:latin typeface="Arial Narrow" panose="020B0606020202030204" pitchFamily="34" charset="0"/>
                <a:cs typeface="Calibri"/>
              </a:rPr>
              <a:t>standardised</a:t>
            </a:r>
            <a:r>
              <a:rPr lang="en-US" sz="2200" dirty="0">
                <a:latin typeface="Arial Narrow" panose="020B0606020202030204" pitchFamily="34" charset="0"/>
                <a:cs typeface="Calibri"/>
              </a:rPr>
              <a:t> data, risk allocation and incentives</a:t>
            </a:r>
            <a:endParaRPr lang="en-US" sz="2200" dirty="0">
              <a:latin typeface="Arial Narrow" panose="020B0606020202030204" pitchFamily="34" charset="0"/>
            </a:endParaRPr>
          </a:p>
          <a:p>
            <a:pPr marL="514350" lvl="1" indent="-514350" algn="just">
              <a:buFont typeface="Wingdings" panose="05000000000000000000" pitchFamily="2" charset="2"/>
              <a:buChar char="Ø"/>
            </a:pPr>
            <a:r>
              <a:rPr lang="en-US" sz="2200" b="1" dirty="0">
                <a:latin typeface="Arial Narrow" panose="020B0606020202030204" pitchFamily="34" charset="0"/>
                <a:cs typeface="Calibri"/>
              </a:rPr>
              <a:t>Challenging context:  </a:t>
            </a:r>
            <a:r>
              <a:rPr lang="en-US" sz="2200" dirty="0">
                <a:latin typeface="Arial Narrow" panose="020B0606020202030204" pitchFamily="34" charset="0"/>
                <a:cs typeface="Calibri"/>
              </a:rPr>
              <a:t>rising interest rates, uncertain supply chains </a:t>
            </a:r>
          </a:p>
          <a:p>
            <a:pPr marL="514350" lvl="1" indent="-514350" algn="just">
              <a:buFont typeface="Wingdings" panose="05000000000000000000" pitchFamily="2" charset="2"/>
              <a:buChar char="Ø"/>
            </a:pPr>
            <a:r>
              <a:rPr lang="en-GB" sz="2200" b="1" dirty="0">
                <a:latin typeface="Arial Narrow" panose="020B0606020202030204" pitchFamily="34" charset="0"/>
                <a:cs typeface="Calibri"/>
              </a:rPr>
              <a:t>Reputational risk: </a:t>
            </a:r>
            <a:r>
              <a:rPr lang="en-GB" sz="2200" dirty="0">
                <a:latin typeface="Arial Narrow" panose="020B0606020202030204" pitchFamily="34" charset="0"/>
                <a:cs typeface="Calibri"/>
              </a:rPr>
              <a:t>increasing demand for sustainable &amp; quality infrastructure projects</a:t>
            </a:r>
            <a:endParaRPr lang="en-US" sz="2200" dirty="0">
              <a:latin typeface="Arial Narrow" panose="020B0606020202030204" pitchFamily="34" charset="0"/>
              <a:cs typeface="Calibri"/>
            </a:endParaRPr>
          </a:p>
          <a:p>
            <a:pPr marL="0" lvl="1" indent="0" algn="just">
              <a:buNone/>
            </a:pPr>
            <a:endParaRPr lang="en-US" sz="2200" dirty="0">
              <a:latin typeface="Arial Narrow" panose="020B0606020202030204" pitchFamily="34" charset="0"/>
              <a:cs typeface="Calibri"/>
            </a:endParaRPr>
          </a:p>
          <a:p>
            <a:pPr marL="0" lvl="1" indent="0" algn="just">
              <a:buNone/>
            </a:pPr>
            <a:r>
              <a:rPr lang="en-US" sz="2200" dirty="0">
                <a:latin typeface="Arial Narrow" panose="020B0606020202030204" pitchFamily="34" charset="0"/>
                <a:cs typeface="Calibri"/>
              </a:rPr>
              <a:t>Infrastructure investment gap needs to be closed by improving targeting and performance of public investment as well as attracting private investment.</a:t>
            </a:r>
          </a:p>
        </p:txBody>
      </p:sp>
      <p:sp>
        <p:nvSpPr>
          <p:cNvPr id="5" name="Slide Number Placeholder 4"/>
          <p:cNvSpPr>
            <a:spLocks noGrp="1"/>
          </p:cNvSpPr>
          <p:nvPr>
            <p:ph type="sldNum" sz="quarter" idx="12"/>
          </p:nvPr>
        </p:nvSpPr>
        <p:spPr/>
        <p:txBody>
          <a:bodyPr/>
          <a:lstStyle/>
          <a:p>
            <a:fld id="{A36EBB71-1AEC-4D92-8A51-969FF0A7CB17}" type="slidenum">
              <a:rPr lang="en-GB" smtClean="0"/>
              <a:t>8</a:t>
            </a:fld>
            <a:endParaRPr lang="en-GB" dirty="0"/>
          </a:p>
        </p:txBody>
      </p:sp>
      <p:pic>
        <p:nvPicPr>
          <p:cNvPr id="8" name="Picture 7">
            <a:extLst>
              <a:ext uri="{FF2B5EF4-FFF2-40B4-BE49-F238E27FC236}">
                <a16:creationId xmlns:a16="http://schemas.microsoft.com/office/drawing/2014/main" id="{CCE033E8-6296-EFFC-FB0D-7812A4CE681B}"/>
              </a:ext>
            </a:extLst>
          </p:cNvPr>
          <p:cNvPicPr>
            <a:picLocks noChangeAspect="1"/>
          </p:cNvPicPr>
          <p:nvPr/>
        </p:nvPicPr>
        <p:blipFill>
          <a:blip r:embed="rId3"/>
          <a:stretch>
            <a:fillRect/>
          </a:stretch>
        </p:blipFill>
        <p:spPr>
          <a:xfrm>
            <a:off x="1802233" y="1173358"/>
            <a:ext cx="8411262" cy="3248010"/>
          </a:xfrm>
          <a:prstGeom prst="rect">
            <a:avLst/>
          </a:prstGeom>
        </p:spPr>
      </p:pic>
      <p:sp>
        <p:nvSpPr>
          <p:cNvPr id="9" name="TextBox 8">
            <a:extLst>
              <a:ext uri="{FF2B5EF4-FFF2-40B4-BE49-F238E27FC236}">
                <a16:creationId xmlns:a16="http://schemas.microsoft.com/office/drawing/2014/main" id="{DBC723AF-13AC-531B-22E5-742EAB5D692D}"/>
              </a:ext>
            </a:extLst>
          </p:cNvPr>
          <p:cNvSpPr txBox="1"/>
          <p:nvPr/>
        </p:nvSpPr>
        <p:spPr>
          <a:xfrm>
            <a:off x="1978505" y="4373113"/>
            <a:ext cx="10973758" cy="276999"/>
          </a:xfrm>
          <a:prstGeom prst="rect">
            <a:avLst/>
          </a:prstGeom>
          <a:noFill/>
        </p:spPr>
        <p:txBody>
          <a:bodyPr wrap="square" rtlCol="0">
            <a:spAutoFit/>
          </a:bodyPr>
          <a:lstStyle/>
          <a:p>
            <a:r>
              <a:rPr lang="en-US" sz="1200" b="1" dirty="0">
                <a:latin typeface="Arial Narrow" panose="020B0606020202030204" pitchFamily="34" charset="0"/>
              </a:rPr>
              <a:t>Source: </a:t>
            </a:r>
            <a:r>
              <a:rPr lang="en-US" sz="1200" dirty="0">
                <a:latin typeface="Arial Narrow" panose="020B0606020202030204" pitchFamily="34" charset="0"/>
              </a:rPr>
              <a:t>World Bank, 2022 PPI Annual Report</a:t>
            </a:r>
          </a:p>
        </p:txBody>
      </p:sp>
    </p:spTree>
    <p:extLst>
      <p:ext uri="{BB962C8B-B14F-4D97-AF65-F5344CB8AC3E}">
        <p14:creationId xmlns:p14="http://schemas.microsoft.com/office/powerpoint/2010/main" val="179319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07068" y="448665"/>
            <a:ext cx="3911103" cy="19359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7023"/>
            <a:ext cx="1035630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Challenges for investment in sustainable infrastructure</a:t>
            </a:r>
            <a:endParaRPr lang="en-GB" altLang="en-US" b="1" dirty="0">
              <a:solidFill>
                <a:schemeClr val="tx1">
                  <a:lumMod val="65000"/>
                  <a:lumOff val="35000"/>
                </a:schemeClr>
              </a:solidFill>
              <a:latin typeface="+mj-lt"/>
              <a:ea typeface="+mj-ea"/>
              <a:cs typeface="+mj-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7" r="387"/>
          <a:stretch/>
        </p:blipFill>
        <p:spPr>
          <a:xfrm>
            <a:off x="368170" y="943716"/>
            <a:ext cx="4351594" cy="5843032"/>
          </a:xfrm>
          <a:prstGeom prst="rect">
            <a:avLst/>
          </a:prstGeom>
          <a:ln>
            <a:solidFill>
              <a:schemeClr val="tx1"/>
            </a:solidFill>
          </a:ln>
        </p:spPr>
      </p:pic>
      <p:sp>
        <p:nvSpPr>
          <p:cNvPr id="11" name="Rectangle 10"/>
          <p:cNvSpPr/>
          <p:nvPr/>
        </p:nvSpPr>
        <p:spPr>
          <a:xfrm>
            <a:off x="5020055" y="1441491"/>
            <a:ext cx="6803775" cy="4847481"/>
          </a:xfrm>
          <a:prstGeom prst="rect">
            <a:avLst/>
          </a:prstGeom>
        </p:spPr>
        <p:txBody>
          <a:bodyPr wrap="square">
            <a:spAutoFit/>
          </a:bodyPr>
          <a:lstStyle/>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Traditional planning and decision-making frameworks and instruments for infrastructure investment are ill-adapted for accommodating </a:t>
            </a:r>
            <a:r>
              <a:rPr lang="en-US" sz="2400" b="1" dirty="0">
                <a:latin typeface="Arial Narrow" panose="020B0606020202030204" pitchFamily="34" charset="0"/>
              </a:rPr>
              <a:t>multiple objectives</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Uncertainties arising from rapidly changing environments create a challenge for </a:t>
            </a:r>
            <a:r>
              <a:rPr lang="en-US" sz="2400" b="1" dirty="0">
                <a:latin typeface="Arial Narrow" panose="020B0606020202030204" pitchFamily="34" charset="0"/>
              </a:rPr>
              <a:t>long-term infrastructure planning</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Governments have a strong incentive to </a:t>
            </a:r>
            <a:r>
              <a:rPr lang="en-US" sz="2400" dirty="0" err="1">
                <a:latin typeface="Arial Narrow" panose="020B0606020202030204" pitchFamily="34" charset="0"/>
              </a:rPr>
              <a:t>prioritise</a:t>
            </a:r>
            <a:r>
              <a:rPr lang="en-US" sz="2400" dirty="0">
                <a:latin typeface="Arial Narrow" panose="020B0606020202030204" pitchFamily="34" charset="0"/>
              </a:rPr>
              <a:t> infrastructure investments with high visibility resulting in </a:t>
            </a:r>
            <a:r>
              <a:rPr lang="en-US" sz="2400" b="1" dirty="0">
                <a:latin typeface="Arial Narrow" panose="020B0606020202030204" pitchFamily="34" charset="0"/>
              </a:rPr>
              <a:t>short-sighted investments</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b="1" dirty="0">
                <a:latin typeface="Arial Narrow" panose="020B0606020202030204" pitchFamily="34" charset="0"/>
              </a:rPr>
              <a:t>Multi-level governance </a:t>
            </a:r>
            <a:r>
              <a:rPr lang="en-US" sz="2400" dirty="0">
                <a:latin typeface="Arial Narrow" panose="020B0606020202030204" pitchFamily="34" charset="0"/>
              </a:rPr>
              <a:t>is required to plan and deliver on sustainable infrastructure.</a:t>
            </a:r>
          </a:p>
        </p:txBody>
      </p:sp>
    </p:spTree>
    <p:extLst>
      <p:ext uri="{BB962C8B-B14F-4D97-AF65-F5344CB8AC3E}">
        <p14:creationId xmlns:p14="http://schemas.microsoft.com/office/powerpoint/2010/main" val="20772800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993366"/>
      </a:accent5>
      <a:accent6>
        <a:srgbClr val="62A39F"/>
      </a:accent6>
      <a:hlink>
        <a:srgbClr val="000066"/>
      </a:hlink>
      <a:folHlink>
        <a:srgbClr val="6699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993366"/>
      </a:accent5>
      <a:accent6>
        <a:srgbClr val="62A39F"/>
      </a:accent6>
      <a:hlink>
        <a:srgbClr val="000066"/>
      </a:hlink>
      <a:folHlink>
        <a:srgbClr val="6699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OECDListFormCollapsible</Display>
  <Edit>OECDListFormCollapsible</Edit>
  <New>OECDListFormCollapsible</New>
</FormTemplates>
</file>

<file path=customXml/item2.xml><?xml version="1.0" encoding="utf-8"?>
<ct:contentTypeSchema xmlns:ct="http://schemas.microsoft.com/office/2006/metadata/contentType" xmlns:ma="http://schemas.microsoft.com/office/2006/metadata/properties/metaAttributes" ct:_="" ma:_="" ma:contentTypeName="Presentation" ma:contentTypeID="0x0101008B4DD370EC31429186F3AD49F0D3098F004A77CEA22D3A40738DB9741B0FD4187A0081A297DA330C4955888849EBD611C2260057A937D05B6E25489344C61DC3446199" ma:contentTypeVersion="195" ma:contentTypeDescription="" ma:contentTypeScope="" ma:versionID="ad0c4ca6d723d0156e6ecd8dfc3e6263">
  <xsd:schema xmlns:xsd="http://www.w3.org/2001/XMLSchema" xmlns:xs="http://www.w3.org/2001/XMLSchema" xmlns:p="http://schemas.microsoft.com/office/2006/metadata/properties" xmlns:ns1="54c4cd27-f286-408f-9ce0-33c1e0f3ab39" xmlns:ns2="18889a2b-0d37-4ff0-afeb-cbbf52875171" xmlns:ns3="375c99d1-ca6e-49b5-b969-bc8a239e4ffd" xmlns:ns5="c9f238dd-bb73-4aef-a7a5-d644ad823e52" xmlns:ns6="ca82dde9-3436-4d3d-bddd-d31447390034" targetNamespace="http://schemas.microsoft.com/office/2006/metadata/properties" ma:root="true" ma:fieldsID="69596f6fa40c638136de919a4a59ca93" ns1:_="" ns2:_="" ns3:_="" ns5:_="" ns6:_="">
    <xsd:import namespace="54c4cd27-f286-408f-9ce0-33c1e0f3ab39"/>
    <xsd:import namespace="18889a2b-0d37-4ff0-afeb-cbbf52875171"/>
    <xsd:import namespace="375c99d1-ca6e-49b5-b969-bc8a239e4ffd"/>
    <xsd:import namespace="c9f238dd-bb73-4aef-a7a5-d644ad823e52"/>
    <xsd:import namespace="ca82dde9-3436-4d3d-bddd-d31447390034"/>
    <xsd:element name="properties">
      <xsd:complexType>
        <xsd:sequence>
          <xsd:element name="documentManagement">
            <xsd:complexType>
              <xsd:all>
                <xsd:element ref="ns1:OECDMeetingDate" minOccurs="0"/>
                <xsd:element ref="ns1:OECDKimStatus" minOccurs="0"/>
                <xsd:element ref="ns1:OECDKimBussinessContext" minOccurs="0"/>
                <xsd:element ref="ns1:OECDKimProvenance" minOccurs="0"/>
                <xsd:element ref="ns2:OECDExpirationDate" minOccurs="0"/>
                <xsd:element ref="ns3:OECDProjectLookup" minOccurs="0"/>
                <xsd:element ref="ns3:OECDProjectManager" minOccurs="0"/>
                <xsd:element ref="ns3:OECDProjectMembers" minOccurs="0"/>
                <xsd:element ref="ns3:OECDMainProject" minOccurs="0"/>
                <xsd:element ref="ns3:OECDPinnedBy" minOccurs="0"/>
                <xsd:element ref="ns3:OECDTagsCache" minOccurs="0"/>
                <xsd:element ref="ns5:eShareKeywordsTaxHTField0" minOccurs="0"/>
                <xsd:element ref="ns5:eShareTopicTaxHTField0" minOccurs="0"/>
                <xsd:element ref="ns5:eShareCountryTaxHTField0" minOccurs="0"/>
                <xsd:element ref="ns6:OECDlanguage" minOccurs="0"/>
                <xsd:element ref="ns6:TaxCatchAllLabel" minOccurs="0"/>
                <xsd:element ref="ns5:eSharePWBTaxHTField0" minOccurs="0"/>
                <xsd:element ref="ns3:Project_x003a_Project_x0020_status" minOccurs="0"/>
                <xsd:element ref="ns6:TaxCatchAll" minOccurs="0"/>
                <xsd:element ref="ns3:a69e193577b6457d9cbf1ed1dc9412b6" minOccurs="0"/>
                <xsd:element ref="ns3:f8f374b859e54b089b1e0240fadab8ce" minOccurs="0"/>
                <xsd:element ref="ns5:eShareCommitteeTaxHTField0" minOccurs="0"/>
                <xsd:element ref="ns2:n2117a3aede04346bfdbc41180e059d0" minOccurs="0"/>
                <xsd:element ref="ns3:c8d74dcdd70245de8d5c76809cabe7d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4cd27-f286-408f-9ce0-33c1e0f3ab39" elementFormDefault="qualified">
    <xsd:import namespace="http://schemas.microsoft.com/office/2006/documentManagement/types"/>
    <xsd:import namespace="http://schemas.microsoft.com/office/infopath/2007/PartnerControls"/>
    <xsd:element name="OECDMeetingDate" ma:index="0" nillable="true" ma:displayName="Meeting Date" ma:default="" ma:format="DateOnly" ma:hidden="true" ma:internalName="OECDMeetingDate" ma:readOnly="false">
      <xsd:simpleType>
        <xsd:restriction base="dms:DateTime"/>
      </xsd:simpleType>
    </xsd:element>
    <xsd:element name="OECDKimStatus" ma:index="3" nillable="true" ma:displayName="Kim status" ma:default="Draft" ma:description="" ma:format="Dropdown" ma:hidden="true" ma:internalName="OECDKimStatus" ma:readOnly="false">
      <xsd:simpleType>
        <xsd:restriction base="dms:Choice">
          <xsd:enumeration value="Draft"/>
          <xsd:enumeration value="Final"/>
        </xsd:restriction>
      </xsd:simpleType>
    </xsd:element>
    <xsd:element name="OECDKimBussinessContext" ma:index="4" nillable="true" ma:displayName="Kim bussiness context" ma:description="" ma:hidden="true" ma:internalName="OECDKimBussinessContext" ma:readOnly="false">
      <xsd:simpleType>
        <xsd:restriction base="dms:Text"/>
      </xsd:simpleType>
    </xsd:element>
    <xsd:element name="OECDKimProvenance" ma:index="5" nillable="true" ma:displayName="Kim provenance" ma:description="" ma:hidden="true" ma:internalName="OECDKimProvenanc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889a2b-0d37-4ff0-afeb-cbbf52875171" elementFormDefault="qualified">
    <xsd:import namespace="http://schemas.microsoft.com/office/2006/documentManagement/types"/>
    <xsd:import namespace="http://schemas.microsoft.com/office/infopath/2007/PartnerControls"/>
    <xsd:element name="OECDExpirationDate" ma:index="8" nillable="true" ma:displayName="Highlights" ma:default="" ma:description="" ma:format="DateOnly" ma:hidden="true" ma:indexed="true" ma:internalName="OECDExpirationDate">
      <xsd:simpleType>
        <xsd:restriction base="dms:DateTime"/>
      </xsd:simpleType>
    </xsd:element>
    <xsd:element name="n2117a3aede04346bfdbc41180e059d0" ma:index="36" nillable="true" ma:taxonomy="true" ma:internalName="n2117a3aede04346bfdbc41180e059d0" ma:taxonomyFieldName="OECDHorizontalProjects" ma:displayName="Horizontal project" ma:readOnly="false" ma:default="" ma:fieldId="{72117a3a-ede0-4346-bfdb-c41180e059d0}" ma:taxonomyMulti="true" ma:sspId="27ec883c-a62c-444f-a935-fcddb579e39d" ma:termSetId="d3ca0e0e-65f9-44bf-9d98-5271504f6d6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5c99d1-ca6e-49b5-b969-bc8a239e4ffd" elementFormDefault="qualified">
    <xsd:import namespace="http://schemas.microsoft.com/office/2006/documentManagement/types"/>
    <xsd:import namespace="http://schemas.microsoft.com/office/infopath/2007/PartnerControls"/>
    <xsd:element name="OECDProjectLookup" ma:index="9" nillable="true" ma:displayName="Project" ma:description="" ma:hidden="true" ma:indexed="true" ma:list="ad50ee1a-9840-4282-83fb-7014c2e43d44" ma:internalName="OECDProjectLookup" ma:readOnly="false" ma:showField="OECDShortProjectName" ma:web="375c99d1-ca6e-49b5-b969-bc8a239e4ffd">
      <xsd:simpleType>
        <xsd:restriction base="dms:Lookup"/>
      </xsd:simpleType>
    </xsd:element>
    <xsd:element name="OECDProjectManager" ma:index="10" nillable="true" ma:displayName="Project manager" ma:description="" ma:hidden="true" ma:indexed="true" ma:internalName="OECDProjectManag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ProjectMembers" ma:index="11" nillable="true" ma:displayName="Project members" ma:description="" ma:hidden="true" ma:internalName="OECDProjectMemb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MainProject" ma:index="14" nillable="true" ma:displayName="Main project" ma:description="" ma:hidden="true" ma:indexed="true" ma:list="ad50ee1a-9840-4282-83fb-7014c2e43d44" ma:internalName="OECDMainProject" ma:readOnly="false" ma:showField="OECDShortProjectName">
      <xsd:simpleType>
        <xsd:restriction base="dms:Lookup"/>
      </xsd:simpleType>
    </xsd:element>
    <xsd:element name="OECDPinnedBy" ma:index="15" nillable="true" ma:displayName="Pinned by" ma:description="" ma:hidden="true" ma:internalName="OECDPinn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TagsCache" ma:index="17" nillable="true" ma:displayName="Tags cache" ma:description="" ma:hidden="true" ma:internalName="OECDTagsCache">
      <xsd:simpleType>
        <xsd:restriction base="dms:Note"/>
      </xsd:simpleType>
    </xsd:element>
    <xsd:element name="Project_x003a_Project_x0020_status" ma:index="30" nillable="true" ma:displayName="Project:Project status" ma:hidden="true" ma:list="ad50ee1a-9840-4282-83fb-7014c2e43d44" ma:internalName="Project_x003A_Project_x0020_status" ma:readOnly="true" ma:showField="OECDProjectStatus" ma:web="375c99d1-ca6e-49b5-b969-bc8a239e4ffd">
      <xsd:simpleType>
        <xsd:restriction base="dms:Lookup"/>
      </xsd:simpleType>
    </xsd:element>
    <xsd:element name="a69e193577b6457d9cbf1ed1dc9412b6" ma:index="32" nillable="true" ma:displayName="Deliverable partners_0" ma:hidden="true" ma:internalName="a69e193577b6457d9cbf1ed1dc9412b6">
      <xsd:simpleType>
        <xsd:restriction base="dms:Note"/>
      </xsd:simpleType>
    </xsd:element>
    <xsd:element name="f8f374b859e54b089b1e0240fadab8ce" ma:index="33" nillable="true" ma:displayName="Deliverable owner_0" ma:hidden="true" ma:internalName="f8f374b859e54b089b1e0240fadab8ce">
      <xsd:simpleType>
        <xsd:restriction base="dms:Note"/>
      </xsd:simpleType>
    </xsd:element>
    <xsd:element name="c8d74dcdd70245de8d5c76809cabe7d6" ma:index="37" nillable="true" ma:taxonomy="true" ma:internalName="c8d74dcdd70245de8d5c76809cabe7d6" ma:taxonomyFieldName="OECDProjectOwnerStructure" ma:displayName="Project owner" ma:readOnly="false" ma:default="" ma:fieldId="c8d74dcd-d702-45de-8d5c-76809cabe7d6" ma:taxonomyMulti="true" ma:sspId="27ec883c-a62c-444f-a935-fcddb579e39d" ma:termSetId="aeec4dcb-19ee-4bc0-941f-681845b568c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f238dd-bb73-4aef-a7a5-d644ad823e52" elementFormDefault="qualified">
    <xsd:import namespace="http://schemas.microsoft.com/office/2006/documentManagement/types"/>
    <xsd:import namespace="http://schemas.microsoft.com/office/infopath/2007/PartnerControls"/>
    <xsd:element name="eShareKeywordsTaxHTField0" ma:index="22" nillable="true" ma:taxonomy="true" ma:internalName="eShareKeywordsTaxHTField0" ma:taxonomyFieldName="OECDKeywords" ma:displayName="Keywords" ma:default="" ma:fieldId="{8a7c3663-990d-467c-b1b8-bb4b775674ad}" ma:taxonomyMulti="true" ma:sspId="27ec883c-a62c-444f-a935-fcddb579e39d" ma:termSetId="f51791ee-8e04-4654-a875-fc747102cd45" ma:anchorId="00000000-0000-0000-0000-000000000000" ma:open="true" ma:isKeyword="false">
      <xsd:complexType>
        <xsd:sequence>
          <xsd:element ref="pc:Terms" minOccurs="0" maxOccurs="1"/>
        </xsd:sequence>
      </xsd:complexType>
    </xsd:element>
    <xsd:element name="eShareTopicTaxHTField0" ma:index="23" nillable="true" ma:taxonomy="true" ma:internalName="eShareTopicTaxHTField0" ma:taxonomyFieldName="OECDTopic" ma:displayName="Topic" ma:readOnly="false" ma:default="" ma:fieldId="{9b5335f8-765c-484a-86dd-d10580650a95}" ma:taxonomyMulti="true" ma:sspId="27ec883c-a62c-444f-a935-fcddb579e39d" ma:termSetId="d0043ed9-7fdc-4b21-8641-a864cc50d2b2" ma:anchorId="00000000-0000-0000-0000-000000000000" ma:open="false" ma:isKeyword="false">
      <xsd:complexType>
        <xsd:sequence>
          <xsd:element ref="pc:Terms" minOccurs="0" maxOccurs="1"/>
        </xsd:sequence>
      </xsd:complexType>
    </xsd:element>
    <xsd:element name="eShareCountryTaxHTField0" ma:index="24" nillable="true" ma:taxonomy="true" ma:internalName="eShareCountryTaxHTField0" ma:taxonomyFieldName="OECDCountry" ma:displayName="Country" ma:readOnly="false" ma:default="" ma:fieldId="{aa366335-bba6-4f71-86c6-f91b1ae503c2}" ma:taxonomyMulti="true" ma:sspId="27ec883c-a62c-444f-a935-fcddb579e39d" ma:termSetId="e1026e78-e24d-4b33-a8f4-6ff75b8e5ad2" ma:anchorId="00000000-0000-0000-0000-000000000000" ma:open="false" ma:isKeyword="false">
      <xsd:complexType>
        <xsd:sequence>
          <xsd:element ref="pc:Terms" minOccurs="0" maxOccurs="1"/>
        </xsd:sequence>
      </xsd:complexType>
    </xsd:element>
    <xsd:element name="eSharePWBTaxHTField0" ma:index="29" nillable="true" ma:taxonomy="true" ma:internalName="eSharePWBTaxHTField0" ma:taxonomyFieldName="OECDPWB" ma:displayName="PWB" ma:readOnly="false" ma:default="" ma:fieldId="{fe327ce1-b783-48aa-9b0b-52ad26d1c9f6}" ma:sspId="27ec883c-a62c-444f-a935-fcddb579e39d" ma:termSetId="7bc7477d-4ef0-4820-a158-bb7b3cda138d" ma:anchorId="00000000-0000-0000-0000-000000000000" ma:open="false" ma:isKeyword="false">
      <xsd:complexType>
        <xsd:sequence>
          <xsd:element ref="pc:Terms" minOccurs="0" maxOccurs="1"/>
        </xsd:sequence>
      </xsd:complexType>
    </xsd:element>
    <xsd:element name="eShareCommitteeTaxHTField0" ma:index="35" nillable="true" ma:taxonomy="true" ma:internalName="eShareCommitteeTaxHTField0" ma:taxonomyFieldName="OECDCommittee" ma:displayName="Committee" ma:readOnly="false" ma:default="" ma:fieldId="{29494d90-e667-47b5-adc1-d09dfb5832ab}" ma:sspId="27ec883c-a62c-444f-a935-fcddb579e39d" ma:termSetId="87919aae-be42-4481-84cf-2389a5c84ac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82dde9-3436-4d3d-bddd-d31447390034" elementFormDefault="qualified">
    <xsd:import namespace="http://schemas.microsoft.com/office/2006/documentManagement/types"/>
    <xsd:import namespace="http://schemas.microsoft.com/office/infopath/2007/PartnerControls"/>
    <xsd:element name="OECDlanguage" ma:index="26" nillable="true" ma:displayName="Document language" ma:default="English" ma:description="" ma:format="Dropdown" ma:hidden="true" ma:internalName="OECDlanguage" ma:readOnly="false">
      <xsd:simpleType>
        <xsd:restriction base="dms:Choice">
          <xsd:enumeration value="English"/>
          <xsd:enumeration value="French"/>
        </xsd:restriction>
      </xsd:simpleType>
    </xsd:element>
    <xsd:element name="TaxCatchAllLabel" ma:index="27" nillable="true" ma:displayName="Taxonomy Catch All Column1" ma:hidden="true" ma:list="{9cdd7977-79b7-4810-894a-70722c3ffe22}" ma:internalName="TaxCatchAllLabel" ma:readOnly="true" ma:showField="CatchAllDataLabel" ma:web="18889a2b-0d37-4ff0-afeb-cbbf52875171">
      <xsd:complexType>
        <xsd:complexContent>
          <xsd:extension base="dms:MultiChoiceLookup">
            <xsd:sequence>
              <xsd:element name="Value" type="dms:Lookup" maxOccurs="unbounded" minOccurs="0" nillable="true"/>
            </xsd:sequence>
          </xsd:extension>
        </xsd:complexContent>
      </xsd:complexType>
    </xsd:element>
    <xsd:element name="TaxCatchAll" ma:index="31" nillable="true" ma:displayName="Taxonomy Catch All Column" ma:hidden="true" ma:list="{9cdd7977-79b7-4810-894a-70722c3ffe22}" ma:internalName="TaxCatchAll" ma:showField="CatchAllData" ma:web="18889a2b-0d37-4ff0-afeb-cbbf528751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2117a3aede04346bfdbc41180e059d0 xmlns="18889a2b-0d37-4ff0-afeb-cbbf52875171">
      <Terms xmlns="http://schemas.microsoft.com/office/infopath/2007/PartnerControls"/>
    </n2117a3aede04346bfdbc41180e059d0>
    <OECDKimBussinessContext xmlns="54c4cd27-f286-408f-9ce0-33c1e0f3ab39" xsi:nil="true"/>
    <OECDMeetingDate xmlns="54c4cd27-f286-408f-9ce0-33c1e0f3ab39" xsi:nil="true"/>
    <OECDExpirationDate xmlns="18889a2b-0d37-4ff0-afeb-cbbf52875171" xsi:nil="true"/>
    <eShareCommitteeTaxHTField0 xmlns="c9f238dd-bb73-4aef-a7a5-d644ad823e52">
      <Terms xmlns="http://schemas.microsoft.com/office/infopath/2007/PartnerControls"/>
    </eShareCommitteeTaxHTField0>
    <OECDKimProvenance xmlns="54c4cd27-f286-408f-9ce0-33c1e0f3ab39" xsi:nil="true"/>
    <OECDKimStatus xmlns="54c4cd27-f286-408f-9ce0-33c1e0f3ab39">Draft</OECDKimStatus>
    <eShareTopicTaxHTField0 xmlns="c9f238dd-bb73-4aef-a7a5-d644ad823e52">
      <Terms xmlns="http://schemas.microsoft.com/office/infopath/2007/PartnerControls"/>
    </eShareTopicTaxHTField0>
    <eShareCountryTaxHTField0 xmlns="c9f238dd-bb73-4aef-a7a5-d644ad823e52">
      <Terms xmlns="http://schemas.microsoft.com/office/infopath/2007/PartnerControls"/>
    </eShareCountryTaxHTField0>
    <eShareKeywordsTaxHTField0 xmlns="c9f238dd-bb73-4aef-a7a5-d644ad823e52">
      <Terms xmlns="http://schemas.microsoft.com/office/infopath/2007/PartnerControls">
        <TermInfo xmlns="http://schemas.microsoft.com/office/infopath/2007/PartnerControls">
          <TermName xmlns="http://schemas.microsoft.com/office/infopath/2007/PartnerControls">Recommendations</TermName>
          <TermId xmlns="http://schemas.microsoft.com/office/infopath/2007/PartnerControls">1ba1762f-05dd-4b73-a5a7-28229c34077c</TermId>
        </TermInfo>
      </Terms>
    </eShareKeywordsTaxHTField0>
    <TaxCatchAll xmlns="ca82dde9-3436-4d3d-bddd-d31447390034">
      <Value>699</Value>
      <Value>3</Value>
      <Value>742</Value>
    </TaxCatchAll>
    <OECDPinnedBy xmlns="375c99d1-ca6e-49b5-b969-bc8a239e4ffd">
      <UserInfo>
        <DisplayName/>
        <AccountId xsi:nil="true"/>
        <AccountType/>
      </UserInfo>
    </OECDPinnedBy>
    <OECDTagsCache xmlns="375c99d1-ca6e-49b5-b969-bc8a239e4ffd" xsi:nil="true"/>
    <c8d74dcdd70245de8d5c76809cabe7d6 xmlns="375c99d1-ca6e-49b5-b969-bc8a239e4ffd">
      <Terms xmlns="http://schemas.microsoft.com/office/infopath/2007/PartnerControls">
        <TermInfo xmlns="http://schemas.microsoft.com/office/infopath/2007/PartnerControls">
          <TermName xmlns="http://schemas.microsoft.com/office/infopath/2007/PartnerControls">GOV/PSI/PP</TermName>
          <TermId xmlns="http://schemas.microsoft.com/office/infopath/2007/PartnerControls">d97e514b-c422-4c52-840c-c27316204a6e</TermId>
        </TermInfo>
      </Terms>
    </c8d74dcdd70245de8d5c76809cabe7d6>
    <f8f374b859e54b089b1e0240fadab8ce xmlns="375c99d1-ca6e-49b5-b969-bc8a239e4ffd" xsi:nil="true"/>
    <OECDProjectMembers xmlns="375c99d1-ca6e-49b5-b969-bc8a239e4ffd">
      <UserInfo>
        <DisplayName>GARCIA VILLARREAL Jacobo, GOV/IPP</DisplayName>
        <AccountId>158</AccountId>
        <AccountType/>
      </UserInfo>
      <UserInfo>
        <DisplayName>CAHEN Matthieu, GOV/IPP</DisplayName>
        <AccountId>416</AccountId>
        <AccountType/>
      </UserInfo>
      <UserInfo>
        <DisplayName>KHACHANI Kenza, GOV/IPP</DisplayName>
        <AccountId>765</AccountId>
        <AccountType/>
      </UserInfo>
      <UserInfo>
        <DisplayName>OMOTE Masayuki, GOV/IPP</DisplayName>
        <AccountId>1463</AccountId>
        <AccountType/>
      </UserInfo>
      <UserInfo>
        <DisplayName>BOZZAY Erika, GOV/IPP</DisplayName>
        <AccountId>139</AccountId>
        <AccountType/>
      </UserInfo>
      <UserInfo>
        <DisplayName>PILATI Elisabetta, GOV/IPP</DisplayName>
        <AccountId>1946</AccountId>
        <AccountType/>
      </UserInfo>
      <UserInfo>
        <DisplayName>CRUZ SERRANO Lorena, GOV/IPP</DisplayName>
        <AccountId>3392</AccountId>
        <AccountType/>
      </UserInfo>
      <UserInfo>
        <DisplayName>MAGINA Paulo, GOV/IPP</DisplayName>
        <AccountId>349</AccountId>
        <AccountType/>
      </UserInfo>
      <UserInfo>
        <DisplayName>GROOT Jeppe, GOV/IPP</DisplayName>
        <AccountId>4060</AccountId>
        <AccountType/>
      </UserInfo>
      <UserInfo>
        <DisplayName>PENAGOS Nicolas, GOV/IPP</DisplayName>
        <AccountId>3950</AccountId>
        <AccountType/>
      </UserInfo>
      <UserInfo>
        <DisplayName>GIGOU Thibaut, GOV</DisplayName>
        <AccountId>551</AccountId>
        <AccountType/>
      </UserInfo>
      <UserInfo>
        <DisplayName>ADDISON Robert, GOV/IPP</DisplayName>
        <AccountId>4671</AccountId>
        <AccountType/>
      </UserInfo>
      <UserInfo>
        <DisplayName>MCMASTER Patrick, GOV/IPP</DisplayName>
        <AccountId>4704</AccountId>
        <AccountType/>
      </UserInfo>
      <UserInfo>
        <DisplayName>LE CAM Alexandra, GOV/IPP</DisplayName>
        <AccountId>1220</AccountId>
        <AccountType/>
      </UserInfo>
      <UserInfo>
        <DisplayName>COX Simon, GOV/IPP</DisplayName>
        <AccountId>4436</AccountId>
        <AccountType/>
      </UserInfo>
      <UserInfo>
        <DisplayName>MAGER Ludovica, GOV/IPP</DisplayName>
        <AccountId>4472</AccountId>
        <AccountType/>
      </UserInfo>
      <UserInfo>
        <DisplayName>CAPUTI Costanza, GOV/IPP</DisplayName>
        <AccountId>3112</AccountId>
        <AccountType/>
      </UserInfo>
      <UserInfo>
        <DisplayName>RUIZ RIVADENEIRA Ana Maria, GOV/IPP</DisplayName>
        <AccountId>729</AccountId>
        <AccountType/>
      </UserInfo>
      <UserInfo>
        <DisplayName>GAUTROT Pauline, GOV/IPP/IAC</DisplayName>
        <AccountId>4421</AccountId>
        <AccountType/>
      </UserInfo>
    </OECDProjectMembers>
    <OECDMainProject xmlns="375c99d1-ca6e-49b5-b969-bc8a239e4ffd">155</OECDMainProject>
    <OECDlanguage xmlns="ca82dde9-3436-4d3d-bddd-d31447390034">English</OECDlanguage>
    <eSharePWBTaxHTField0 xmlns="c9f238dd-bb73-4aef-a7a5-d644ad823e52">
      <Terms xmlns="http://schemas.microsoft.com/office/infopath/2007/PartnerControls">
        <TermInfo xmlns="http://schemas.microsoft.com/office/infopath/2007/PartnerControls">
          <TermName xmlns="http://schemas.microsoft.com/office/infopath/2007/PartnerControls">(n/a)</TermName>
          <TermId xmlns="http://schemas.microsoft.com/office/infopath/2007/PartnerControls">3adabb5f-45b7-4a20-bdde-219e8d9477af</TermId>
        </TermInfo>
      </Terms>
    </eSharePWBTaxHTField0>
    <a69e193577b6457d9cbf1ed1dc9412b6 xmlns="375c99d1-ca6e-49b5-b969-bc8a239e4ffd" xsi:nil="true"/>
    <OECDProjectManager xmlns="375c99d1-ca6e-49b5-b969-bc8a239e4ffd">
      <UserInfo>
        <DisplayName/>
        <AccountId>231</AccountId>
        <AccountType/>
      </UserInfo>
    </OECDProjectManager>
    <OECDProjectLookup xmlns="375c99d1-ca6e-49b5-b969-bc8a239e4ffd">155</OECDProjectLookup>
  </documentManagement>
</p:properties>
</file>

<file path=customXml/itemProps1.xml><?xml version="1.0" encoding="utf-8"?>
<ds:datastoreItem xmlns:ds="http://schemas.openxmlformats.org/officeDocument/2006/customXml" ds:itemID="{03162B1B-E4EB-452D-AE06-5D62CA2AD38F}">
  <ds:schemaRefs>
    <ds:schemaRef ds:uri="http://schemas.microsoft.com/sharepoint/v3/contenttype/forms"/>
  </ds:schemaRefs>
</ds:datastoreItem>
</file>

<file path=customXml/itemProps2.xml><?xml version="1.0" encoding="utf-8"?>
<ds:datastoreItem xmlns:ds="http://schemas.openxmlformats.org/officeDocument/2006/customXml" ds:itemID="{C71989EF-4812-44D5-8E54-43A4F11071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c4cd27-f286-408f-9ce0-33c1e0f3ab39"/>
    <ds:schemaRef ds:uri="18889a2b-0d37-4ff0-afeb-cbbf52875171"/>
    <ds:schemaRef ds:uri="375c99d1-ca6e-49b5-b969-bc8a239e4ffd"/>
    <ds:schemaRef ds:uri="c9f238dd-bb73-4aef-a7a5-d644ad823e52"/>
    <ds:schemaRef ds:uri="ca82dde9-3436-4d3d-bddd-d314473900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EC6170-521B-42D2-A557-3C0167A45717}">
  <ds:schemaRefs>
    <ds:schemaRef ds:uri="ca82dde9-3436-4d3d-bddd-d31447390034"/>
    <ds:schemaRef ds:uri="http://purl.org/dc/elements/1.1/"/>
    <ds:schemaRef ds:uri="http://purl.org/dc/terms/"/>
    <ds:schemaRef ds:uri="http://schemas.openxmlformats.org/package/2006/metadata/core-properties"/>
    <ds:schemaRef ds:uri="54c4cd27-f286-408f-9ce0-33c1e0f3ab39"/>
    <ds:schemaRef ds:uri="http://schemas.microsoft.com/office/2006/documentManagement/types"/>
    <ds:schemaRef ds:uri="18889a2b-0d37-4ff0-afeb-cbbf52875171"/>
    <ds:schemaRef ds:uri="http://purl.org/dc/dcmitype/"/>
    <ds:schemaRef ds:uri="http://www.w3.org/XML/1998/namespace"/>
    <ds:schemaRef ds:uri="http://schemas.microsoft.com/office/infopath/2007/PartnerControls"/>
    <ds:schemaRef ds:uri="c9f238dd-bb73-4aef-a7a5-d644ad823e52"/>
    <ds:schemaRef ds:uri="375c99d1-ca6e-49b5-b969-bc8a239e4ff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40986</TotalTime>
  <Words>5092</Words>
  <Application>Microsoft Office PowerPoint</Application>
  <PresentationFormat>Widescreen</PresentationFormat>
  <Paragraphs>446</Paragraphs>
  <Slides>40</Slides>
  <Notes>34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54" baseType="lpstr">
      <vt:lpstr>Arial</vt:lpstr>
      <vt:lpstr>Arial Narrow</vt:lpstr>
      <vt:lpstr>Bahnschrift SemiBold SemiConden</vt:lpstr>
      <vt:lpstr>Britannic Bold</vt:lpstr>
      <vt:lpstr>Calibri</vt:lpstr>
      <vt:lpstr>Calibri Light</vt:lpstr>
      <vt:lpstr>Graphik</vt:lpstr>
      <vt:lpstr>Helvetica Neue</vt:lpstr>
      <vt:lpstr>Roboto</vt:lpstr>
      <vt:lpstr>Symbol</vt:lpstr>
      <vt:lpstr>Wingdings</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for scaling up private investment in sustainable infrastructure</vt:lpstr>
      <vt:lpstr>PowerPoint Presentation</vt:lpstr>
      <vt:lpstr>Chile could do more to incorporate climate considerations into its infrastructure planning &amp; delivery</vt:lpstr>
      <vt:lpstr>PowerPoint Presentation</vt:lpstr>
      <vt:lpstr>PowerPoint Presentation</vt:lpstr>
      <vt:lpstr>PowerPoint Presentation</vt:lpstr>
      <vt:lpstr>PowerPoint Presentation</vt:lpstr>
      <vt:lpstr>Infrastructure governance for project bankability and social legitimacy</vt:lpstr>
      <vt:lpstr>What PPP and concessions framework is required? </vt:lpstr>
      <vt:lpstr>A holistic risk management framework:  OECD Support Tool for Effective Procurement Strategies (STEPS)</vt:lpstr>
      <vt:lpstr>Integrity is key to build trust in PPPs</vt:lpstr>
      <vt:lpstr>Chile could further promote stakeholder participation in infrastructure decision making</vt:lpstr>
      <vt:lpstr>PowerPoint Presentation</vt:lpstr>
      <vt:lpstr>The French motorway sector: The motorway concession companies</vt:lpstr>
      <vt:lpstr>France will examine three aspects of of the current model in view of the expiry of the historical contracts in 10 years’ time</vt:lpstr>
      <vt:lpstr>The options for the next stage of motorways concessions in France</vt:lpstr>
      <vt:lpstr>PowerPoint Presentation</vt:lpstr>
      <vt:lpstr>PowerPoint Presentation</vt:lpstr>
      <vt:lpstr>PowerPoint Presentation</vt:lpstr>
      <vt:lpstr>PowerPoint Presentation</vt:lpstr>
      <vt:lpstr>PowerPoint Presentation</vt:lpstr>
      <vt:lpstr>Towards a holistic risk management framework – going beyond STEPS</vt:lpstr>
      <vt:lpstr> </vt:lpstr>
      <vt:lpstr>PowerPoint Presentation</vt:lpstr>
      <vt:lpstr>Are regulatory frameworks fit for purpose for timely and sustainable infrastructure delivery?</vt:lpstr>
      <vt:lpstr>Chile could strengthen its infrastructure integrity framework by adopting a risk-based approach</vt:lpstr>
      <vt:lpstr>PowerPoint Presentation</vt:lpstr>
      <vt:lpstr>PowerPoint Presentation</vt:lpstr>
      <vt:lpstr>PowerPoint Presentation</vt:lpstr>
      <vt:lpstr>What do we do ? ART’s reports on the economics of concessions</vt:lpstr>
      <vt:lpstr>PowerPoint Presentation</vt:lpstr>
      <vt:lpstr>Three aspects of of the current model need to be re-examined  in view of the expiry of the historical contracts  </vt:lpstr>
      <vt:lpstr>PowerPoint Presentation</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EXD DASHBOARD PROPOSAL  DRAFT 29.06.20</dc:title>
  <dc:creator>CUESTA María José, EXD</dc:creator>
  <cp:lastModifiedBy>LAU Edwin, GOV/IPP</cp:lastModifiedBy>
  <cp:revision>604</cp:revision>
  <dcterms:created xsi:type="dcterms:W3CDTF">2020-06-29T17:27:14Z</dcterms:created>
  <dcterms:modified xsi:type="dcterms:W3CDTF">2023-11-09T10:57:26Z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0x0101008B4DD370EC31429186F3AD49F0D3098F004A77CEA22D3A40738DB9741B0FD4187A0081A297DA330C4955888849EBD611C2260057A937D05B6E25489344C61DC3446199</vt:lpwstr>
  </property>
  <property fmtid="{D5CDD505-2E9C-101B-9397-08002B2CF9AE}" pid="3" name="OECDTopic">
    <vt:lpwstr/>
  </property>
  <property fmtid="{D5CDD505-2E9C-101B-9397-08002B2CF9AE}" pid="4" name="OECDCountry">
    <vt:lpwstr/>
  </property>
  <property fmtid="{D5CDD505-2E9C-101B-9397-08002B2CF9AE}" pid="5" name="OECDCommittee">
    <vt:lpwstr/>
  </property>
  <property fmtid="{D5CDD505-2E9C-101B-9397-08002B2CF9AE}" pid="6" name="OECDPWB">
    <vt:lpwstr>3;#(n/a)|3adabb5f-45b7-4a20-bdde-219e8d9477af</vt:lpwstr>
  </property>
  <property fmtid="{D5CDD505-2E9C-101B-9397-08002B2CF9AE}" pid="7" name="OECDKeywords">
    <vt:lpwstr>742;#Recommendations|1ba1762f-05dd-4b73-a5a7-28229c34077c</vt:lpwstr>
  </property>
  <property fmtid="{D5CDD505-2E9C-101B-9397-08002B2CF9AE}" pid="8" name="OECDHorizontalProjects">
    <vt:lpwstr/>
  </property>
  <property fmtid="{D5CDD505-2E9C-101B-9397-08002B2CF9AE}" pid="9" name="OECDProjectOwnerStructure">
    <vt:lpwstr>699;#GOV/PSI/PP|d97e514b-c422-4c52-840c-c27316204a6e</vt:lpwstr>
  </property>
  <property fmtid="{D5CDD505-2E9C-101B-9397-08002B2CF9AE}" pid="10" name="eShareOrganisationTaxHTField0">
    <vt:lpwstr/>
  </property>
  <property fmtid="{D5CDD505-2E9C-101B-9397-08002B2CF9AE}" pid="11" name="OECDOrganisation">
    <vt:lpwstr/>
  </property>
  <property fmtid="{D5CDD505-2E9C-101B-9397-08002B2CF9AE}" pid="12" name="_docset_NoMedatataSyncRequired">
    <vt:lpwstr>False</vt:lpwstr>
  </property>
</Properties>
</file>